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2" r:id="rId2"/>
    <p:sldId id="256" r:id="rId3"/>
    <p:sldId id="257" r:id="rId4"/>
    <p:sldId id="258" r:id="rId5"/>
    <p:sldId id="259" r:id="rId6"/>
    <p:sldId id="260" r:id="rId7"/>
    <p:sldId id="261" r:id="rId8"/>
    <p:sldId id="262" r:id="rId9"/>
    <p:sldId id="264" r:id="rId10"/>
    <p:sldId id="265" r:id="rId11"/>
    <p:sldId id="287" r:id="rId12"/>
    <p:sldId id="288" r:id="rId13"/>
    <p:sldId id="289" r:id="rId14"/>
    <p:sldId id="290" r:id="rId15"/>
    <p:sldId id="291" r:id="rId16"/>
    <p:sldId id="279" r:id="rId17"/>
    <p:sldId id="280" r:id="rId18"/>
    <p:sldId id="281" r:id="rId19"/>
    <p:sldId id="282" r:id="rId20"/>
    <p:sldId id="275" r:id="rId21"/>
    <p:sldId id="276" r:id="rId22"/>
    <p:sldId id="277" r:id="rId23"/>
    <p:sldId id="278" r:id="rId24"/>
    <p:sldId id="283" r:id="rId25"/>
    <p:sldId id="286" r:id="rId26"/>
    <p:sldId id="285" r:id="rId27"/>
    <p:sldId id="293"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79" autoAdjust="0"/>
    <p:restoredTop sz="94660"/>
  </p:normalViewPr>
  <p:slideViewPr>
    <p:cSldViewPr>
      <p:cViewPr>
        <p:scale>
          <a:sx n="75" d="100"/>
          <a:sy n="75" d="100"/>
        </p:scale>
        <p:origin x="-38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27B155-95AF-4237-80E9-041C2CC97B74}" type="datetimeFigureOut">
              <a:rPr lang="ru-RU" smtClean="0"/>
              <a:pPr/>
              <a:t>16.09.2014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64B35-4BB5-4DED-BEC1-1326E9062D4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2</a:t>
            </a:fld>
            <a:endParaRPr lang="ru-RU"/>
          </a:p>
        </p:txBody>
      </p:sp>
    </p:spTree>
    <p:extLst>
      <p:ext uri="{BB962C8B-B14F-4D97-AF65-F5344CB8AC3E}">
        <p14:creationId xmlns="" xmlns:p14="http://schemas.microsoft.com/office/powerpoint/2010/main" val="1588503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11</a:t>
            </a:fld>
            <a:endParaRPr lang="ru-RU"/>
          </a:p>
        </p:txBody>
      </p:sp>
    </p:spTree>
    <p:extLst>
      <p:ext uri="{BB962C8B-B14F-4D97-AF65-F5344CB8AC3E}">
        <p14:creationId xmlns:p14="http://schemas.microsoft.com/office/powerpoint/2010/main" xmlns="" val="2254211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F52F69D-7773-4451-9F30-4E7C616A00A2}" type="slidenum">
              <a:rPr lang="ru-RU" smtClean="0"/>
              <a:pPr/>
              <a:t>12</a:t>
            </a:fld>
            <a:endParaRPr lang="ru-RU"/>
          </a:p>
        </p:txBody>
      </p:sp>
    </p:spTree>
    <p:extLst>
      <p:ext uri="{BB962C8B-B14F-4D97-AF65-F5344CB8AC3E}">
        <p14:creationId xmlns:p14="http://schemas.microsoft.com/office/powerpoint/2010/main" xmlns="" val="80877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13</a:t>
            </a:fld>
            <a:endParaRPr lang="ru-RU"/>
          </a:p>
        </p:txBody>
      </p:sp>
    </p:spTree>
    <p:extLst>
      <p:ext uri="{BB962C8B-B14F-4D97-AF65-F5344CB8AC3E}">
        <p14:creationId xmlns:p14="http://schemas.microsoft.com/office/powerpoint/2010/main" xmlns="" val="2677957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14</a:t>
            </a:fld>
            <a:endParaRPr lang="ru-RU"/>
          </a:p>
        </p:txBody>
      </p:sp>
    </p:spTree>
    <p:extLst>
      <p:ext uri="{BB962C8B-B14F-4D97-AF65-F5344CB8AC3E}">
        <p14:creationId xmlns:p14="http://schemas.microsoft.com/office/powerpoint/2010/main" xmlns="" val="2665144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15</a:t>
            </a:fld>
            <a:endParaRPr lang="ru-RU"/>
          </a:p>
        </p:txBody>
      </p:sp>
    </p:spTree>
    <p:extLst>
      <p:ext uri="{BB962C8B-B14F-4D97-AF65-F5344CB8AC3E}">
        <p14:creationId xmlns:p14="http://schemas.microsoft.com/office/powerpoint/2010/main" xmlns="" val="42621661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16</a:t>
            </a:fld>
            <a:endParaRPr lang="ru-RU"/>
          </a:p>
        </p:txBody>
      </p:sp>
    </p:spTree>
    <p:extLst>
      <p:ext uri="{BB962C8B-B14F-4D97-AF65-F5344CB8AC3E}">
        <p14:creationId xmlns:p14="http://schemas.microsoft.com/office/powerpoint/2010/main" xmlns="" val="1517864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17</a:t>
            </a:fld>
            <a:endParaRPr lang="ru-RU"/>
          </a:p>
        </p:txBody>
      </p:sp>
    </p:spTree>
    <p:extLst>
      <p:ext uri="{BB962C8B-B14F-4D97-AF65-F5344CB8AC3E}">
        <p14:creationId xmlns:p14="http://schemas.microsoft.com/office/powerpoint/2010/main" xmlns="" val="3445820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18</a:t>
            </a:fld>
            <a:endParaRPr lang="ru-RU"/>
          </a:p>
        </p:txBody>
      </p:sp>
    </p:spTree>
    <p:extLst>
      <p:ext uri="{BB962C8B-B14F-4D97-AF65-F5344CB8AC3E}">
        <p14:creationId xmlns:p14="http://schemas.microsoft.com/office/powerpoint/2010/main" xmlns="" val="1639337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19</a:t>
            </a:fld>
            <a:endParaRPr lang="ru-RU"/>
          </a:p>
        </p:txBody>
      </p:sp>
    </p:spTree>
    <p:extLst>
      <p:ext uri="{BB962C8B-B14F-4D97-AF65-F5344CB8AC3E}">
        <p14:creationId xmlns:p14="http://schemas.microsoft.com/office/powerpoint/2010/main" xmlns="" val="3390313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20</a:t>
            </a:fld>
            <a:endParaRPr lang="ru-RU"/>
          </a:p>
        </p:txBody>
      </p:sp>
    </p:spTree>
    <p:extLst>
      <p:ext uri="{BB962C8B-B14F-4D97-AF65-F5344CB8AC3E}">
        <p14:creationId xmlns:p14="http://schemas.microsoft.com/office/powerpoint/2010/main" xmlns="" val="334599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3</a:t>
            </a:fld>
            <a:endParaRPr lang="ru-RU"/>
          </a:p>
        </p:txBody>
      </p:sp>
    </p:spTree>
    <p:extLst>
      <p:ext uri="{BB962C8B-B14F-4D97-AF65-F5344CB8AC3E}">
        <p14:creationId xmlns="" xmlns:p14="http://schemas.microsoft.com/office/powerpoint/2010/main" val="3653592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21</a:t>
            </a:fld>
            <a:endParaRPr lang="ru-RU"/>
          </a:p>
        </p:txBody>
      </p:sp>
    </p:spTree>
    <p:extLst>
      <p:ext uri="{BB962C8B-B14F-4D97-AF65-F5344CB8AC3E}">
        <p14:creationId xmlns:p14="http://schemas.microsoft.com/office/powerpoint/2010/main" xmlns="" val="1515054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22</a:t>
            </a:fld>
            <a:endParaRPr lang="ru-RU"/>
          </a:p>
        </p:txBody>
      </p:sp>
    </p:spTree>
    <p:extLst>
      <p:ext uri="{BB962C8B-B14F-4D97-AF65-F5344CB8AC3E}">
        <p14:creationId xmlns:p14="http://schemas.microsoft.com/office/powerpoint/2010/main" xmlns="" val="9363465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23</a:t>
            </a:fld>
            <a:endParaRPr lang="ru-RU"/>
          </a:p>
        </p:txBody>
      </p:sp>
    </p:spTree>
    <p:extLst>
      <p:ext uri="{BB962C8B-B14F-4D97-AF65-F5344CB8AC3E}">
        <p14:creationId xmlns:p14="http://schemas.microsoft.com/office/powerpoint/2010/main" xmlns="" val="3811875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4</a:t>
            </a:fld>
            <a:endParaRPr lang="ru-RU"/>
          </a:p>
        </p:txBody>
      </p:sp>
    </p:spTree>
    <p:extLst>
      <p:ext uri="{BB962C8B-B14F-4D97-AF65-F5344CB8AC3E}">
        <p14:creationId xmlns="" xmlns:p14="http://schemas.microsoft.com/office/powerpoint/2010/main" val="1650711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5</a:t>
            </a:fld>
            <a:endParaRPr lang="ru-RU"/>
          </a:p>
        </p:txBody>
      </p:sp>
    </p:spTree>
    <p:extLst>
      <p:ext uri="{BB962C8B-B14F-4D97-AF65-F5344CB8AC3E}">
        <p14:creationId xmlns="" xmlns:p14="http://schemas.microsoft.com/office/powerpoint/2010/main" val="3375295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6</a:t>
            </a:fld>
            <a:endParaRPr lang="ru-RU"/>
          </a:p>
        </p:txBody>
      </p:sp>
    </p:spTree>
    <p:extLst>
      <p:ext uri="{BB962C8B-B14F-4D97-AF65-F5344CB8AC3E}">
        <p14:creationId xmlns="" xmlns:p14="http://schemas.microsoft.com/office/powerpoint/2010/main" val="1848719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7</a:t>
            </a:fld>
            <a:endParaRPr lang="ru-RU"/>
          </a:p>
        </p:txBody>
      </p:sp>
    </p:spTree>
    <p:extLst>
      <p:ext uri="{BB962C8B-B14F-4D97-AF65-F5344CB8AC3E}">
        <p14:creationId xmlns="" xmlns:p14="http://schemas.microsoft.com/office/powerpoint/2010/main" val="3933391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8</a:t>
            </a:fld>
            <a:endParaRPr lang="ru-RU"/>
          </a:p>
        </p:txBody>
      </p:sp>
    </p:spTree>
    <p:extLst>
      <p:ext uri="{BB962C8B-B14F-4D97-AF65-F5344CB8AC3E}">
        <p14:creationId xmlns="" xmlns:p14="http://schemas.microsoft.com/office/powerpoint/2010/main" val="758808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9</a:t>
            </a:fld>
            <a:endParaRPr lang="ru-RU"/>
          </a:p>
        </p:txBody>
      </p:sp>
    </p:spTree>
    <p:extLst>
      <p:ext uri="{BB962C8B-B14F-4D97-AF65-F5344CB8AC3E}">
        <p14:creationId xmlns="" xmlns:p14="http://schemas.microsoft.com/office/powerpoint/2010/main" val="1411956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F52F69D-7773-4451-9F30-4E7C616A00A2}" type="slidenum">
              <a:rPr lang="ru-RU" smtClean="0"/>
              <a:pPr/>
              <a:t>10</a:t>
            </a:fld>
            <a:endParaRPr lang="ru-RU"/>
          </a:p>
        </p:txBody>
      </p:sp>
    </p:spTree>
    <p:extLst>
      <p:ext uri="{BB962C8B-B14F-4D97-AF65-F5344CB8AC3E}">
        <p14:creationId xmlns="" xmlns:p14="http://schemas.microsoft.com/office/powerpoint/2010/main" val="2579503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16.09.2014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16.09.2014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sabak\фоннн\08.jpg"/>
          <p:cNvPicPr>
            <a:picLocks noChangeAspect="1" noChangeArrowheads="1"/>
          </p:cNvPicPr>
          <p:nvPr/>
        </p:nvPicPr>
        <p:blipFill>
          <a:blip r:embed="rId2"/>
          <a:srcRect/>
          <a:stretch>
            <a:fillRect/>
          </a:stretch>
        </p:blipFill>
        <p:spPr bwMode="auto">
          <a:xfrm>
            <a:off x="0" y="-24"/>
            <a:ext cx="9144000" cy="6876288"/>
          </a:xfrm>
          <a:prstGeom prst="rect">
            <a:avLst/>
          </a:prstGeom>
          <a:noFill/>
        </p:spPr>
      </p:pic>
      <p:sp>
        <p:nvSpPr>
          <p:cNvPr id="4" name="Заголовок 3"/>
          <p:cNvSpPr>
            <a:spLocks noGrp="1"/>
          </p:cNvSpPr>
          <p:nvPr>
            <p:ph type="title"/>
          </p:nvPr>
        </p:nvSpPr>
        <p:spPr>
          <a:xfrm>
            <a:off x="214282" y="1214422"/>
            <a:ext cx="8229600" cy="3214710"/>
          </a:xfrm>
        </p:spPr>
        <p:txBody>
          <a:bodyPr/>
          <a:lstStyle/>
          <a:p>
            <a:r>
              <a:rPr lang="ru-RU" dirty="0" smtClean="0"/>
              <a:t>На</a:t>
            </a:r>
            <a:r>
              <a:rPr lang="kk-KZ" dirty="0" smtClean="0"/>
              <a:t>қты уақыт жүйелерінің даму тарихы. </a:t>
            </a:r>
            <a:r>
              <a:rPr lang="en-US" dirty="0" smtClean="0"/>
              <a:t>QNX </a:t>
            </a:r>
            <a:r>
              <a:rPr lang="ru-RU" dirty="0" err="1" smtClean="0"/>
              <a:t>операциялы</a:t>
            </a:r>
            <a:r>
              <a:rPr lang="kk-KZ" dirty="0" smtClean="0"/>
              <a:t>қ жүйесі.</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r>
              <a:rPr lang="ru-RU" sz="2800" dirty="0" smtClean="0"/>
              <a:t/>
            </a:r>
            <a:br>
              <a:rPr lang="ru-RU" sz="2800" dirty="0" smtClean="0"/>
            </a:br>
            <a:r>
              <a:rPr lang="kk-KZ" sz="2800" b="1" dirty="0" smtClean="0"/>
              <a:t>Жылдам әрекет етуші жүйені бағалау</a:t>
            </a:r>
            <a:r>
              <a:rPr lang="ru-RU" sz="2800" dirty="0" smtClean="0"/>
              <a:t/>
            </a:r>
            <a:br>
              <a:rPr lang="ru-RU" sz="2800" dirty="0" smtClean="0"/>
            </a:br>
            <a:r>
              <a:rPr lang="ru-RU" sz="2800" dirty="0" smtClean="0"/>
              <a:t> </a:t>
            </a:r>
            <a:endParaRPr lang="ru-RU" sz="2400" dirty="0">
              <a:solidFill>
                <a:schemeClr val="bg1"/>
              </a:solidFill>
              <a:latin typeface="Verdana" pitchFamily="34" charset="0"/>
              <a:ea typeface="Verdana" pitchFamily="34" charset="0"/>
              <a:cs typeface="Verdana" pitchFamily="34" charset="0"/>
            </a:endParaRPr>
          </a:p>
        </p:txBody>
      </p:sp>
      <p:grpSp>
        <p:nvGrpSpPr>
          <p:cNvPr id="3" name="Group 15"/>
          <p:cNvGrpSpPr>
            <a:grpSpLocks/>
          </p:cNvGrpSpPr>
          <p:nvPr/>
        </p:nvGrpSpPr>
        <p:grpSpPr bwMode="auto">
          <a:xfrm>
            <a:off x="250825" y="1556792"/>
            <a:ext cx="8640762" cy="3862133"/>
            <a:chOff x="113" y="754"/>
            <a:chExt cx="5443" cy="3220"/>
          </a:xfrm>
        </p:grpSpPr>
        <p:grpSp>
          <p:nvGrpSpPr>
            <p:cNvPr id="5" name="Group 6"/>
            <p:cNvGrpSpPr>
              <a:grpSpLocks/>
            </p:cNvGrpSpPr>
            <p:nvPr/>
          </p:nvGrpSpPr>
          <p:grpSpPr bwMode="auto">
            <a:xfrm>
              <a:off x="158" y="754"/>
              <a:ext cx="1497" cy="848"/>
              <a:chOff x="249" y="1298"/>
              <a:chExt cx="1497" cy="1063"/>
            </a:xfrm>
          </p:grpSpPr>
          <p:sp>
            <p:nvSpPr>
              <p:cNvPr id="23" name="Oval 4"/>
              <p:cNvSpPr>
                <a:spLocks noChangeArrowheads="1"/>
              </p:cNvSpPr>
              <p:nvPr/>
            </p:nvSpPr>
            <p:spPr bwMode="auto">
              <a:xfrm>
                <a:off x="249" y="1298"/>
                <a:ext cx="1497" cy="104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4" name="Text Box 5"/>
              <p:cNvSpPr txBox="1">
                <a:spLocks noChangeArrowheads="1"/>
              </p:cNvSpPr>
              <p:nvPr/>
            </p:nvSpPr>
            <p:spPr bwMode="auto">
              <a:xfrm>
                <a:off x="346" y="1396"/>
                <a:ext cx="1258" cy="9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Жылдам әрекет</a:t>
                </a:r>
              </a:p>
              <a:p>
                <a:r>
                  <a:rPr lang="kk-KZ" b="1" dirty="0" smtClean="0"/>
                  <a:t> етуші жүйені </a:t>
                </a:r>
              </a:p>
              <a:p>
                <a:r>
                  <a:rPr lang="kk-KZ" b="1" dirty="0" smtClean="0"/>
                  <a:t>        бағалау</a:t>
                </a:r>
                <a:endParaRPr lang="ru-RU" dirty="0"/>
              </a:p>
            </p:txBody>
          </p:sp>
        </p:grpSp>
        <p:sp>
          <p:nvSpPr>
            <p:cNvPr id="17" name="Oval 8"/>
            <p:cNvSpPr>
              <a:spLocks noChangeArrowheads="1"/>
            </p:cNvSpPr>
            <p:nvPr/>
          </p:nvSpPr>
          <p:spPr bwMode="auto">
            <a:xfrm>
              <a:off x="1973" y="1797"/>
              <a:ext cx="1497" cy="681"/>
            </a:xfrm>
            <a:prstGeom prst="ellipse">
              <a:avLst/>
            </a:prstGeom>
            <a:solidFill>
              <a:schemeClr val="accent6">
                <a:lumMod val="40000"/>
                <a:lumOff val="60000"/>
              </a:schemeClr>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8" name="Text Box 9"/>
            <p:cNvSpPr txBox="1">
              <a:spLocks noChangeArrowheads="1"/>
            </p:cNvSpPr>
            <p:nvPr/>
          </p:nvSpPr>
          <p:spPr bwMode="auto">
            <a:xfrm>
              <a:off x="2137" y="1892"/>
              <a:ext cx="1290" cy="5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Котельниковтің </a:t>
              </a:r>
            </a:p>
            <a:p>
              <a:r>
                <a:rPr lang="kk-KZ" b="1" dirty="0" smtClean="0"/>
                <a:t>теоремасы</a:t>
              </a:r>
              <a:endParaRPr lang="ru-RU" dirty="0"/>
            </a:p>
          </p:txBody>
        </p:sp>
        <p:sp>
          <p:nvSpPr>
            <p:cNvPr id="19" name="Rectangle 10"/>
            <p:cNvSpPr>
              <a:spLocks noChangeArrowheads="1"/>
            </p:cNvSpPr>
            <p:nvPr/>
          </p:nvSpPr>
          <p:spPr bwMode="auto">
            <a:xfrm>
              <a:off x="113" y="2931"/>
              <a:ext cx="5443" cy="104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kk-KZ" b="1" dirty="0" smtClean="0"/>
                <a:t>                Дискретизация жиілігі    ≥ 2 х олардың спектрінің шектелген жиілігі</a:t>
              </a:r>
              <a:endParaRPr lang="ru-RU" dirty="0"/>
            </a:p>
          </p:txBody>
        </p:sp>
        <p:sp>
          <p:nvSpPr>
            <p:cNvPr id="20" name="Line 12"/>
            <p:cNvSpPr>
              <a:spLocks noChangeShapeType="1"/>
            </p:cNvSpPr>
            <p:nvPr/>
          </p:nvSpPr>
          <p:spPr bwMode="auto">
            <a:xfrm>
              <a:off x="1474" y="1434"/>
              <a:ext cx="499" cy="68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21" name="Text Box 13"/>
            <p:cNvSpPr txBox="1">
              <a:spLocks noChangeArrowheads="1"/>
            </p:cNvSpPr>
            <p:nvPr/>
          </p:nvSpPr>
          <p:spPr bwMode="auto">
            <a:xfrm>
              <a:off x="1822" y="1517"/>
              <a:ext cx="1532" cy="30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Стационарлы үрдіс</a:t>
              </a:r>
              <a:endParaRPr lang="ru-RU" dirty="0"/>
            </a:p>
          </p:txBody>
        </p:sp>
        <p:sp>
          <p:nvSpPr>
            <p:cNvPr id="22" name="Line 14"/>
            <p:cNvSpPr>
              <a:spLocks noChangeShapeType="1"/>
            </p:cNvSpPr>
            <p:nvPr/>
          </p:nvSpPr>
          <p:spPr bwMode="auto">
            <a:xfrm>
              <a:off x="3470" y="2114"/>
              <a:ext cx="589" cy="817"/>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4162447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ru-RU" sz="2400" dirty="0" err="1">
                <a:latin typeface="Verdana" pitchFamily="34" charset="0"/>
                <a:ea typeface="Verdana" pitchFamily="34" charset="0"/>
                <a:cs typeface="Verdana" pitchFamily="34" charset="0"/>
              </a:rPr>
              <a:t>К</a:t>
            </a:r>
            <a:r>
              <a:rPr lang="ru-RU" sz="2400" dirty="0" err="1" smtClean="0">
                <a:latin typeface="Verdana" pitchFamily="34" charset="0"/>
                <a:ea typeface="Verdana" pitchFamily="34" charset="0"/>
                <a:cs typeface="Verdana" pitchFamily="34" charset="0"/>
              </a:rPr>
              <a:t>вази</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нақты</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уақытының</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жүйесі</a:t>
            </a:r>
            <a:endParaRPr lang="ru-RU" sz="2400" dirty="0">
              <a:solidFill>
                <a:schemeClr val="bg1"/>
              </a:solidFill>
              <a:latin typeface="Verdana" pitchFamily="34" charset="0"/>
              <a:ea typeface="Verdana" pitchFamily="34" charset="0"/>
              <a:cs typeface="Verdana" pitchFamily="34" charset="0"/>
            </a:endParaRPr>
          </a:p>
        </p:txBody>
      </p:sp>
      <p:grpSp>
        <p:nvGrpSpPr>
          <p:cNvPr id="3" name="Group 19"/>
          <p:cNvGrpSpPr>
            <a:grpSpLocks/>
          </p:cNvGrpSpPr>
          <p:nvPr/>
        </p:nvGrpSpPr>
        <p:grpSpPr bwMode="auto">
          <a:xfrm>
            <a:off x="361951" y="1628776"/>
            <a:ext cx="8315325" cy="4211638"/>
            <a:chOff x="91" y="868"/>
            <a:chExt cx="5238" cy="2653"/>
          </a:xfrm>
        </p:grpSpPr>
        <p:sp>
          <p:nvSpPr>
            <p:cNvPr id="6" name="Oval 4"/>
            <p:cNvSpPr>
              <a:spLocks noChangeArrowheads="1"/>
            </p:cNvSpPr>
            <p:nvPr/>
          </p:nvSpPr>
          <p:spPr bwMode="auto">
            <a:xfrm>
              <a:off x="91" y="1117"/>
              <a:ext cx="1564" cy="998"/>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kk-KZ" dirty="0" smtClean="0">
                  <a:latin typeface="Verdana" pitchFamily="34" charset="0"/>
                  <a:ea typeface="Verdana" pitchFamily="34" charset="0"/>
                  <a:cs typeface="Verdana" pitchFamily="34" charset="0"/>
                </a:rPr>
                <a:t>Кең жолақты</a:t>
              </a:r>
            </a:p>
            <a:p>
              <a:pPr algn="ctr"/>
              <a:r>
                <a:rPr lang="kk-KZ" dirty="0" smtClean="0">
                  <a:latin typeface="Verdana" pitchFamily="34" charset="0"/>
                  <a:ea typeface="Verdana" pitchFamily="34" charset="0"/>
                  <a:cs typeface="Verdana" pitchFamily="34" charset="0"/>
                </a:rPr>
                <a:t> өтпелі</a:t>
              </a:r>
              <a:r>
                <a:rPr lang="en-US" dirty="0" smtClean="0">
                  <a:latin typeface="Verdana" pitchFamily="34" charset="0"/>
                  <a:ea typeface="Verdana" pitchFamily="34" charset="0"/>
                  <a:cs typeface="Verdana" pitchFamily="34" charset="0"/>
                </a:rPr>
                <a:t> </a:t>
              </a:r>
              <a:r>
                <a:rPr lang="ru-RU" dirty="0" smtClean="0">
                  <a:latin typeface="Verdana" pitchFamily="34" charset="0"/>
                  <a:ea typeface="Verdana" pitchFamily="34" charset="0"/>
                  <a:cs typeface="Verdana" pitchFamily="34" charset="0"/>
                </a:rPr>
                <a:t>процесс</a:t>
              </a:r>
              <a:endParaRPr lang="ru-RU" dirty="0">
                <a:latin typeface="Verdana" pitchFamily="34" charset="0"/>
                <a:ea typeface="Verdana" pitchFamily="34" charset="0"/>
                <a:cs typeface="Verdana" pitchFamily="34" charset="0"/>
              </a:endParaRPr>
            </a:p>
          </p:txBody>
        </p:sp>
        <p:sp>
          <p:nvSpPr>
            <p:cNvPr id="7" name="Rectangle 6"/>
            <p:cNvSpPr>
              <a:spLocks noChangeArrowheads="1"/>
            </p:cNvSpPr>
            <p:nvPr/>
          </p:nvSpPr>
          <p:spPr bwMode="auto">
            <a:xfrm>
              <a:off x="2064" y="1117"/>
              <a:ext cx="1633" cy="1043"/>
            </a:xfrm>
            <a:prstGeom prst="rect">
              <a:avLst/>
            </a:prstGeom>
            <a:solidFill>
              <a:schemeClr val="accent6">
                <a:lumMod val="40000"/>
                <a:lumOff val="60000"/>
              </a:scheme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kk-KZ" dirty="0" smtClean="0">
                  <a:latin typeface="Verdana" pitchFamily="34" charset="0"/>
                  <a:ea typeface="Verdana" pitchFamily="34" charset="0"/>
                  <a:cs typeface="Verdana" pitchFamily="34" charset="0"/>
                </a:rPr>
                <a:t>Буферлі жадысы </a:t>
              </a:r>
            </a:p>
            <a:p>
              <a:pPr algn="ctr"/>
              <a:r>
                <a:rPr lang="kk-KZ" dirty="0" smtClean="0">
                  <a:latin typeface="Verdana" pitchFamily="34" charset="0"/>
                  <a:ea typeface="Verdana" pitchFamily="34" charset="0"/>
                  <a:cs typeface="Verdana" pitchFamily="34" charset="0"/>
                </a:rPr>
                <a:t>бар тез </a:t>
              </a:r>
            </a:p>
            <a:p>
              <a:pPr algn="ctr"/>
              <a:r>
                <a:rPr lang="kk-KZ" dirty="0">
                  <a:latin typeface="Verdana" pitchFamily="34" charset="0"/>
                  <a:ea typeface="Verdana" pitchFamily="34" charset="0"/>
                  <a:cs typeface="Verdana" pitchFamily="34" charset="0"/>
                </a:rPr>
                <a:t>ә</a:t>
              </a:r>
              <a:r>
                <a:rPr lang="kk-KZ" dirty="0" smtClean="0">
                  <a:latin typeface="Verdana" pitchFamily="34" charset="0"/>
                  <a:ea typeface="Verdana" pitchFamily="34" charset="0"/>
                  <a:cs typeface="Verdana" pitchFamily="34" charset="0"/>
                </a:rPr>
                <a:t>рекет етуші АЦҚ</a:t>
              </a:r>
              <a:endParaRPr lang="ru-RU" dirty="0">
                <a:latin typeface="Verdana" pitchFamily="34" charset="0"/>
                <a:ea typeface="Verdana" pitchFamily="34" charset="0"/>
                <a:cs typeface="Verdana" pitchFamily="34" charset="0"/>
              </a:endParaRPr>
            </a:p>
          </p:txBody>
        </p:sp>
        <p:sp>
          <p:nvSpPr>
            <p:cNvPr id="8" name="Line 8"/>
            <p:cNvSpPr>
              <a:spLocks noChangeShapeType="1"/>
            </p:cNvSpPr>
            <p:nvPr/>
          </p:nvSpPr>
          <p:spPr bwMode="auto">
            <a:xfrm>
              <a:off x="1655" y="1570"/>
              <a:ext cx="40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9" name="Rectangle 9"/>
            <p:cNvSpPr>
              <a:spLocks noChangeArrowheads="1"/>
            </p:cNvSpPr>
            <p:nvPr/>
          </p:nvSpPr>
          <p:spPr bwMode="auto">
            <a:xfrm>
              <a:off x="4105" y="868"/>
              <a:ext cx="1088" cy="734"/>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ru-RU" dirty="0">
                <a:latin typeface="Verdana" pitchFamily="34" charset="0"/>
                <a:ea typeface="Verdana" pitchFamily="34" charset="0"/>
                <a:cs typeface="Verdana" pitchFamily="34" charset="0"/>
              </a:endParaRPr>
            </a:p>
            <a:p>
              <a:pPr algn="ctr"/>
              <a:r>
                <a:rPr lang="ru-RU" dirty="0" err="1" smtClean="0">
                  <a:latin typeface="Verdana" pitchFamily="34" charset="0"/>
                  <a:ea typeface="Verdana" pitchFamily="34" charset="0"/>
                  <a:cs typeface="Verdana" pitchFamily="34" charset="0"/>
                </a:rPr>
                <a:t>Сигналдың</a:t>
              </a:r>
              <a:endParaRPr lang="ru-RU" dirty="0">
                <a:latin typeface="Verdana" pitchFamily="34" charset="0"/>
                <a:ea typeface="Verdana" pitchFamily="34" charset="0"/>
                <a:cs typeface="Verdana" pitchFamily="34" charset="0"/>
              </a:endParaRPr>
            </a:p>
            <a:p>
              <a:pPr algn="ctr"/>
              <a:r>
                <a:rPr lang="kk-KZ" dirty="0">
                  <a:latin typeface="Verdana" pitchFamily="34" charset="0"/>
                  <a:ea typeface="Verdana" pitchFamily="34" charset="0"/>
                  <a:cs typeface="Verdana" pitchFamily="34" charset="0"/>
                </a:rPr>
                <a:t>ж</a:t>
              </a:r>
              <a:r>
                <a:rPr lang="kk-KZ" dirty="0" smtClean="0">
                  <a:latin typeface="Verdana" pitchFamily="34" charset="0"/>
                  <a:ea typeface="Verdana" pitchFamily="34" charset="0"/>
                  <a:cs typeface="Verdana" pitchFamily="34" charset="0"/>
                </a:rPr>
                <a:t>үзеге </a:t>
              </a:r>
            </a:p>
            <a:p>
              <a:pPr algn="ctr"/>
              <a:r>
                <a:rPr lang="kk-KZ" dirty="0" smtClean="0">
                  <a:latin typeface="Verdana" pitchFamily="34" charset="0"/>
                  <a:ea typeface="Verdana" pitchFamily="34" charset="0"/>
                  <a:cs typeface="Verdana" pitchFamily="34" charset="0"/>
                </a:rPr>
                <a:t>асуының</a:t>
              </a:r>
            </a:p>
            <a:p>
              <a:pPr algn="ctr"/>
              <a:r>
                <a:rPr lang="kk-KZ" dirty="0" smtClean="0">
                  <a:latin typeface="Verdana" pitchFamily="34" charset="0"/>
                  <a:ea typeface="Verdana" pitchFamily="34" charset="0"/>
                  <a:cs typeface="Verdana" pitchFamily="34" charset="0"/>
                </a:rPr>
                <a:t>жазбасы</a:t>
              </a:r>
              <a:endParaRPr lang="ru-RU" dirty="0">
                <a:latin typeface="Verdana" pitchFamily="34" charset="0"/>
                <a:ea typeface="Verdana" pitchFamily="34" charset="0"/>
                <a:cs typeface="Verdana" pitchFamily="34" charset="0"/>
              </a:endParaRPr>
            </a:p>
          </p:txBody>
        </p:sp>
        <p:sp>
          <p:nvSpPr>
            <p:cNvPr id="10" name="Rectangle 11"/>
            <p:cNvSpPr>
              <a:spLocks noChangeArrowheads="1"/>
            </p:cNvSpPr>
            <p:nvPr/>
          </p:nvSpPr>
          <p:spPr bwMode="auto">
            <a:xfrm>
              <a:off x="4240" y="1661"/>
              <a:ext cx="953" cy="27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dirty="0">
                  <a:latin typeface="Verdana" pitchFamily="34" charset="0"/>
                  <a:ea typeface="Verdana" pitchFamily="34" charset="0"/>
                  <a:cs typeface="Verdana" pitchFamily="34" charset="0"/>
                </a:rPr>
                <a:t>Анализ</a:t>
              </a:r>
            </a:p>
          </p:txBody>
        </p:sp>
        <p:sp>
          <p:nvSpPr>
            <p:cNvPr id="11" name="Rectangle 12"/>
            <p:cNvSpPr>
              <a:spLocks noChangeArrowheads="1"/>
            </p:cNvSpPr>
            <p:nvPr/>
          </p:nvSpPr>
          <p:spPr bwMode="auto">
            <a:xfrm>
              <a:off x="4240" y="1979"/>
              <a:ext cx="953" cy="27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dirty="0">
                  <a:latin typeface="Verdana" pitchFamily="34" charset="0"/>
                  <a:ea typeface="Verdana" pitchFamily="34" charset="0"/>
                  <a:cs typeface="Verdana" pitchFamily="34" charset="0"/>
                </a:rPr>
                <a:t>Регистрация</a:t>
              </a:r>
            </a:p>
          </p:txBody>
        </p:sp>
        <p:sp>
          <p:nvSpPr>
            <p:cNvPr id="12" name="Line 13"/>
            <p:cNvSpPr>
              <a:spLocks noChangeShapeType="1"/>
            </p:cNvSpPr>
            <p:nvPr/>
          </p:nvSpPr>
          <p:spPr bwMode="auto">
            <a:xfrm flipH="1">
              <a:off x="3696" y="1344"/>
              <a:ext cx="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3" name="Line 14"/>
            <p:cNvSpPr>
              <a:spLocks noChangeShapeType="1"/>
            </p:cNvSpPr>
            <p:nvPr/>
          </p:nvSpPr>
          <p:spPr bwMode="auto">
            <a:xfrm flipH="1">
              <a:off x="3696" y="1752"/>
              <a:ext cx="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4" name="Line 15"/>
            <p:cNvSpPr>
              <a:spLocks noChangeShapeType="1"/>
            </p:cNvSpPr>
            <p:nvPr/>
          </p:nvSpPr>
          <p:spPr bwMode="auto">
            <a:xfrm flipH="1">
              <a:off x="3696" y="2115"/>
              <a:ext cx="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5" name="Rectangle 16"/>
            <p:cNvSpPr>
              <a:spLocks noChangeArrowheads="1"/>
            </p:cNvSpPr>
            <p:nvPr/>
          </p:nvSpPr>
          <p:spPr bwMode="auto">
            <a:xfrm>
              <a:off x="4105" y="935"/>
              <a:ext cx="1224" cy="145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6" name="Rectangle 17"/>
            <p:cNvSpPr>
              <a:spLocks noChangeArrowheads="1"/>
            </p:cNvSpPr>
            <p:nvPr/>
          </p:nvSpPr>
          <p:spPr bwMode="auto">
            <a:xfrm>
              <a:off x="4195" y="2673"/>
              <a:ext cx="1089" cy="848"/>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dirty="0" err="1" smtClean="0">
                  <a:latin typeface="Verdana" pitchFamily="34" charset="0"/>
                  <a:ea typeface="Verdana" pitchFamily="34" charset="0"/>
                  <a:cs typeface="Verdana" pitchFamily="34" charset="0"/>
                </a:rPr>
                <a:t>Келесі</a:t>
              </a:r>
              <a:r>
                <a:rPr lang="ru-RU" dirty="0" smtClean="0">
                  <a:latin typeface="Verdana" pitchFamily="34" charset="0"/>
                  <a:ea typeface="Verdana" pitchFamily="34" charset="0"/>
                  <a:cs typeface="Verdana" pitchFamily="34" charset="0"/>
                </a:rPr>
                <a:t> </a:t>
              </a:r>
              <a:r>
                <a:rPr lang="ru-RU" dirty="0" err="1" smtClean="0">
                  <a:latin typeface="Verdana" pitchFamily="34" charset="0"/>
                  <a:ea typeface="Verdana" pitchFamily="34" charset="0"/>
                  <a:cs typeface="Verdana" pitchFamily="34" charset="0"/>
                </a:rPr>
                <a:t>өтпелі</a:t>
              </a:r>
              <a:endParaRPr lang="ru-RU" dirty="0" smtClean="0">
                <a:latin typeface="Verdana" pitchFamily="34" charset="0"/>
                <a:ea typeface="Verdana" pitchFamily="34" charset="0"/>
                <a:cs typeface="Verdana" pitchFamily="34" charset="0"/>
              </a:endParaRPr>
            </a:p>
            <a:p>
              <a:pPr algn="ctr"/>
              <a:r>
                <a:rPr lang="ru-RU" dirty="0" err="1">
                  <a:latin typeface="Verdana" pitchFamily="34" charset="0"/>
                  <a:ea typeface="Verdana" pitchFamily="34" charset="0"/>
                  <a:cs typeface="Verdana" pitchFamily="34" charset="0"/>
                </a:rPr>
                <a:t>п</a:t>
              </a:r>
              <a:r>
                <a:rPr lang="ru-RU" dirty="0" err="1" smtClean="0">
                  <a:latin typeface="Verdana" pitchFamily="34" charset="0"/>
                  <a:ea typeface="Verdana" pitchFamily="34" charset="0"/>
                  <a:cs typeface="Verdana" pitchFamily="34" charset="0"/>
                </a:rPr>
                <a:t>роцесске</a:t>
              </a:r>
              <a:r>
                <a:rPr lang="ru-RU" dirty="0" smtClean="0">
                  <a:latin typeface="Verdana" pitchFamily="34" charset="0"/>
                  <a:ea typeface="Verdana" pitchFamily="34" charset="0"/>
                  <a:cs typeface="Verdana" pitchFamily="34" charset="0"/>
                </a:rPr>
                <a:t> </a:t>
              </a:r>
            </a:p>
            <a:p>
              <a:pPr algn="ctr"/>
              <a:r>
                <a:rPr lang="ru-RU" dirty="0" err="1" smtClean="0">
                  <a:latin typeface="Verdana" pitchFamily="34" charset="0"/>
                  <a:ea typeface="Verdana" pitchFamily="34" charset="0"/>
                  <a:cs typeface="Verdana" pitchFamily="34" charset="0"/>
                </a:rPr>
                <a:t>дейін</a:t>
              </a:r>
              <a:endParaRPr lang="ru-RU" dirty="0">
                <a:latin typeface="Verdana" pitchFamily="34" charset="0"/>
                <a:ea typeface="Verdana" pitchFamily="34" charset="0"/>
                <a:cs typeface="Verdana" pitchFamily="34" charset="0"/>
              </a:endParaRPr>
            </a:p>
          </p:txBody>
        </p:sp>
        <p:sp>
          <p:nvSpPr>
            <p:cNvPr id="17" name="Line 18"/>
            <p:cNvSpPr>
              <a:spLocks noChangeShapeType="1"/>
            </p:cNvSpPr>
            <p:nvPr/>
          </p:nvSpPr>
          <p:spPr bwMode="auto">
            <a:xfrm>
              <a:off x="4740" y="2387"/>
              <a:ext cx="0" cy="272"/>
            </a:xfrm>
            <a:prstGeom prst="line">
              <a:avLst/>
            </a:prstGeom>
            <a:noFill/>
            <a:ln w="158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p14="http://schemas.microsoft.com/office/powerpoint/2010/main" xmlns="" val="2121599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нақты</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уақыттың</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жүйелер</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түрі</a:t>
            </a:r>
            <a:endParaRPr lang="ru-RU" sz="2400" dirty="0">
              <a:solidFill>
                <a:schemeClr val="bg1"/>
              </a:solidFill>
              <a:latin typeface="Verdana" pitchFamily="34" charset="0"/>
              <a:ea typeface="Verdana" pitchFamily="34" charset="0"/>
              <a:cs typeface="Verdana" pitchFamily="34" charset="0"/>
            </a:endParaRPr>
          </a:p>
        </p:txBody>
      </p:sp>
      <p:graphicFrame>
        <p:nvGraphicFramePr>
          <p:cNvPr id="5" name="Group 65"/>
          <p:cNvGraphicFramePr>
            <a:graphicFrameLocks/>
          </p:cNvGraphicFramePr>
          <p:nvPr>
            <p:extLst>
              <p:ext uri="{D42A27DB-BD31-4B8C-83A1-F6EECF244321}">
                <p14:modId xmlns:p14="http://schemas.microsoft.com/office/powerpoint/2010/main" xmlns="" val="921059983"/>
              </p:ext>
            </p:extLst>
          </p:nvPr>
        </p:nvGraphicFramePr>
        <p:xfrm>
          <a:off x="0" y="1340768"/>
          <a:ext cx="9108504" cy="5254712"/>
        </p:xfrm>
        <a:graphic>
          <a:graphicData uri="http://schemas.openxmlformats.org/drawingml/2006/table">
            <a:tbl>
              <a:tblPr/>
              <a:tblGrid>
                <a:gridCol w="4853116"/>
                <a:gridCol w="4255388"/>
              </a:tblGrid>
              <a:tr h="360040">
                <a:tc gridSpan="2">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жүйелер</a:t>
                      </a:r>
                      <a:endParaRPr kumimoji="0" lang="ru-RU" sz="20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ru-RU"/>
                    </a:p>
                  </a:txBody>
                  <a:tcPr/>
                </a:tc>
              </a:tr>
              <a:tr h="251842">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ru-RU" sz="18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«жёсткого» НУ</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ru-RU" sz="18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«мягкого» НУ</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796">
                <a:tc>
                  <a:txBody>
                    <a:bodyPr/>
                    <a:lstStyle/>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Берілген уақытта қандай да бір құбылыс реакциясын қамтамасыз ете алмайтын жүйе отказ болып табылады, және берілген тапсырманың шешімін шеше алмауына алып келеді.</a:t>
                      </a:r>
                      <a:endPar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ru-RU" sz="1500" b="0" i="0" u="none" strike="noStrike" cap="none" normalizeH="0" baseline="0" dirty="0" err="1" smtClean="0">
                          <a:ln>
                            <a:noFill/>
                          </a:ln>
                          <a:solidFill>
                            <a:schemeClr val="tx1"/>
                          </a:solidFill>
                          <a:effectLst/>
                          <a:latin typeface="Arial" charset="0"/>
                        </a:rPr>
                        <a:t>Нақты анықтамасы жоқ</a:t>
                      </a:r>
                      <a:r>
                        <a:rPr kumimoji="0" lang="ru-RU" sz="1500" b="0" i="0" u="none" strike="noStrike" cap="none" normalizeH="0" baseline="0" dirty="0" err="1" smtClean="0">
                          <a:ln>
                            <a:noFill/>
                          </a:ln>
                          <a:solidFill>
                            <a:schemeClr val="tx1"/>
                          </a:solidFill>
                          <a:effectLst/>
                          <a:latin typeface="Arial" charset="0"/>
                        </a:rPr>
                        <a:t>.</a:t>
                      </a:r>
                      <a:r>
                        <a:rPr kumimoji="0" lang="ru-RU" sz="1500" b="0" i="0" u="none" strike="noStrike" cap="none" normalizeH="0" baseline="0" dirty="0" smtClean="0">
                          <a:ln>
                            <a:noFill/>
                          </a:ln>
                          <a:solidFill>
                            <a:schemeClr val="tx1"/>
                          </a:solidFill>
                          <a:effectLst/>
                          <a:latin typeface="Arial" charset="0"/>
                        </a:rPr>
                        <a:t> </a:t>
                      </a:r>
                      <a:r>
                        <a:rPr kumimoji="0" lang="ru-RU" sz="1500" b="0" i="0" u="none" strike="noStrike" cap="none" normalizeH="0" baseline="0" dirty="0" err="1" smtClean="0">
                          <a:ln>
                            <a:noFill/>
                          </a:ln>
                          <a:solidFill>
                            <a:schemeClr val="tx1"/>
                          </a:solidFill>
                          <a:effectLst/>
                          <a:latin typeface="Arial" charset="0"/>
                        </a:rPr>
                        <a:t>Қатты </a:t>
                      </a:r>
                      <a:r>
                        <a:rPr kumimoji="0" lang="ru-RU" sz="1500" b="0" i="0" u="none" strike="noStrike" cap="none" normalizeH="0" baseline="0" dirty="0" err="1" smtClean="0">
                          <a:ln>
                            <a:noFill/>
                          </a:ln>
                          <a:solidFill>
                            <a:schemeClr val="tx1"/>
                          </a:solidFill>
                          <a:effectLst/>
                          <a:latin typeface="Arial" charset="0"/>
                        </a:rPr>
                        <a:t>категориясына</a:t>
                      </a:r>
                      <a:r>
                        <a:rPr kumimoji="0" lang="ru-RU" sz="1500" b="0" i="0" u="none" strike="noStrike" cap="none" normalizeH="0" baseline="0" dirty="0" smtClean="0">
                          <a:ln>
                            <a:noFill/>
                          </a:ln>
                          <a:solidFill>
                            <a:schemeClr val="tx1"/>
                          </a:solidFill>
                          <a:effectLst/>
                          <a:latin typeface="Arial" charset="0"/>
                        </a:rPr>
                        <a:t> </a:t>
                      </a:r>
                      <a:r>
                        <a:rPr kumimoji="0" lang="ru-RU" sz="1500" b="0" i="0" u="none" strike="noStrike" cap="none" normalizeH="0" baseline="0" dirty="0" err="1" smtClean="0">
                          <a:ln>
                            <a:noFill/>
                          </a:ln>
                          <a:solidFill>
                            <a:schemeClr val="tx1"/>
                          </a:solidFill>
                          <a:effectLst/>
                          <a:latin typeface="Arial" charset="0"/>
                        </a:rPr>
                        <a:t>жатпайтын</a:t>
                      </a:r>
                      <a:r>
                        <a:rPr kumimoji="0" lang="ru-RU" sz="1500" b="0" i="0" u="none" strike="noStrike" cap="none" normalizeH="0" baseline="0" dirty="0" smtClean="0">
                          <a:ln>
                            <a:noFill/>
                          </a:ln>
                          <a:solidFill>
                            <a:schemeClr val="tx1"/>
                          </a:solidFill>
                          <a:effectLst/>
                          <a:latin typeface="Arial" charset="0"/>
                        </a:rPr>
                        <a:t> </a:t>
                      </a:r>
                      <a:r>
                        <a:rPr kumimoji="0" lang="ru-RU" sz="1500" b="0" i="0" u="none" strike="noStrike" cap="none" normalizeH="0" baseline="0" dirty="0" err="1" smtClean="0">
                          <a:ln>
                            <a:noFill/>
                          </a:ln>
                          <a:solidFill>
                            <a:schemeClr val="tx1"/>
                          </a:solidFill>
                          <a:effectLst/>
                          <a:latin typeface="Arial" charset="0"/>
                        </a:rPr>
                        <a:t>нақты уақыт жүйелерінің барлығын </a:t>
                      </a:r>
                      <a:r>
                        <a:rPr kumimoji="0" lang="ru-RU" sz="1500" b="0" i="0" u="none" strike="noStrike" cap="none" normalizeH="0" baseline="0" dirty="0" smtClean="0">
                          <a:ln>
                            <a:noFill/>
                          </a:ln>
                          <a:solidFill>
                            <a:schemeClr val="tx1"/>
                          </a:solidFill>
                          <a:effectLst/>
                          <a:latin typeface="Arial" charset="0"/>
                        </a:rPr>
                        <a:t>осы </a:t>
                      </a:r>
                      <a:r>
                        <a:rPr kumimoji="0" lang="ru-RU" sz="1500" b="0" i="0" u="none" strike="noStrike" cap="none" normalizeH="0" baseline="0" dirty="0" err="1" smtClean="0">
                          <a:ln>
                            <a:noFill/>
                          </a:ln>
                          <a:solidFill>
                            <a:schemeClr val="tx1"/>
                          </a:solidFill>
                          <a:effectLst/>
                          <a:latin typeface="Arial" charset="0"/>
                        </a:rPr>
                        <a:t>жүйеге жатқызамыз</a:t>
                      </a:r>
                      <a:r>
                        <a:rPr kumimoji="0" lang="ru-RU" sz="1500" b="0" i="0" u="none" strike="noStrike" cap="none" normalizeH="0" baseline="0" dirty="0" smtClean="0">
                          <a:ln>
                            <a:noFill/>
                          </a:ln>
                          <a:solidFill>
                            <a:schemeClr val="tx1"/>
                          </a:solidFill>
                          <a:effectLst/>
                          <a:latin typeface="Arial" charset="0"/>
                        </a:rPr>
                        <a:t>.</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a:pPr>
                      <a:r>
                        <a:rPr kumimoji="0" lang="kk-KZ"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Шекті мерзімге дейін жауап қайтару қабілеті бар НУЖ нақты керек болады, бірақ орындалу отказы жүйенің толық отказына алып келмейді.</a:t>
                      </a:r>
                      <a:endParaRPr kumimoji="0" lang="en-US"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ru-RU" sz="1500" b="0" i="0" u="none" strike="noStrike" cap="none" normalizeH="0" baseline="0" dirty="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3398">
                <a:tc>
                  <a:txBody>
                    <a:bodyPr/>
                    <a:lstStyle/>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ru-RU" sz="1500" b="0" i="0" u="sng" strike="noStrike" cap="none" normalizeH="0" baseline="0" dirty="0" smtClean="0">
                          <a:ln>
                            <a:noFill/>
                          </a:ln>
                          <a:solidFill>
                            <a:schemeClr val="tx1"/>
                          </a:solidFill>
                          <a:effectLst/>
                          <a:latin typeface="Verdana" pitchFamily="34" charset="0"/>
                          <a:ea typeface="Verdana" pitchFamily="34" charset="0"/>
                          <a:cs typeface="Verdana" pitchFamily="34" charset="0"/>
                        </a:rPr>
                        <a:t>Реакция </a:t>
                      </a:r>
                      <a:r>
                        <a:rPr kumimoji="0" lang="ru-RU" sz="1500" b="0" i="0" u="sng" strike="noStrike" cap="none" normalizeH="0" baseline="0" dirty="0" err="1" smtClean="0">
                          <a:ln>
                            <a:noFill/>
                          </a:ln>
                          <a:solidFill>
                            <a:schemeClr val="tx1"/>
                          </a:solidFill>
                          <a:effectLst/>
                          <a:latin typeface="Verdana" pitchFamily="34" charset="0"/>
                          <a:ea typeface="Verdana" pitchFamily="34" charset="0"/>
                          <a:cs typeface="Verdana" pitchFamily="34" charset="0"/>
                        </a:rPr>
                        <a:t>уақыты</a:t>
                      </a:r>
                      <a:r>
                        <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100 </a:t>
                      </a:r>
                      <a:r>
                        <a:rPr kumimoji="0" lang="ru-RU" sz="1500" b="0" i="0" u="none" strike="noStrike" cap="none" normalizeH="0" baseline="0" dirty="0" err="1" smtClean="0">
                          <a:ln>
                            <a:noFill/>
                          </a:ln>
                          <a:solidFill>
                            <a:schemeClr val="tx1"/>
                          </a:solidFill>
                          <a:effectLst/>
                          <a:latin typeface="Verdana" pitchFamily="34" charset="0"/>
                          <a:ea typeface="Verdana" pitchFamily="34" charset="0"/>
                          <a:cs typeface="Verdana" pitchFamily="34" charset="0"/>
                        </a:rPr>
                        <a:t>мкс</a:t>
                      </a:r>
                      <a:r>
                        <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t>
                      </a:r>
                      <a:r>
                        <a:rPr kumimoji="0" lang="en-US"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a:t>
                      </a:r>
                      <a:r>
                        <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1 </a:t>
                      </a:r>
                      <a:r>
                        <a:rPr kumimoji="0" lang="ru-RU" sz="1500" b="0" i="0" u="none" strike="noStrike" cap="none" normalizeH="0" baseline="0" dirty="0" err="1" smtClean="0">
                          <a:ln>
                            <a:noFill/>
                          </a:ln>
                          <a:solidFill>
                            <a:schemeClr val="tx1"/>
                          </a:solidFill>
                          <a:effectLst/>
                          <a:latin typeface="Verdana" pitchFamily="34" charset="0"/>
                          <a:ea typeface="Verdana" pitchFamily="34" charset="0"/>
                          <a:cs typeface="Verdana" pitchFamily="34" charset="0"/>
                        </a:rPr>
                        <a:t>мс</a:t>
                      </a:r>
                      <a:r>
                        <a:rPr kumimoji="0" lang="ru-RU"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 </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15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600" b="0" i="0" u="none" strike="noStrike" cap="none" normalizeH="0" baseline="0" dirty="0" smtClean="0">
                          <a:ln>
                            <a:noFill/>
                          </a:ln>
                          <a:solidFill>
                            <a:schemeClr val="tx1"/>
                          </a:solidFill>
                          <a:effectLst/>
                          <a:latin typeface="Times New Roman" panose="02020603050405020304" pitchFamily="18" charset="0"/>
                          <a:ea typeface="Verdana" pitchFamily="34" charset="0"/>
                          <a:cs typeface="Times New Roman" panose="02020603050405020304" pitchFamily="18" charset="0"/>
                        </a:rPr>
                        <a:t>Жүйе функционалдануының табысты критерияларының (нормаланған) мәселелері:</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600" b="0" i="0" u="none" strike="noStrike" cap="none" normalizeH="0" baseline="0" dirty="0" smtClean="0">
                          <a:ln>
                            <a:noFill/>
                          </a:ln>
                          <a:solidFill>
                            <a:schemeClr val="tx1"/>
                          </a:solidFill>
                          <a:effectLst/>
                          <a:latin typeface="Times New Roman" panose="02020603050405020304" pitchFamily="18" charset="0"/>
                          <a:ea typeface="Verdana" pitchFamily="34" charset="0"/>
                          <a:cs typeface="Times New Roman" panose="02020603050405020304" pitchFamily="18" charset="0"/>
                        </a:rPr>
                        <a:t>-Қандай да бір операцияны орындау кезіндегі максималды кідіріс,</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600" b="0" i="0" u="none" strike="noStrike" cap="none" normalizeH="0" baseline="0" dirty="0" smtClean="0">
                          <a:ln>
                            <a:noFill/>
                          </a:ln>
                          <a:solidFill>
                            <a:schemeClr val="tx1"/>
                          </a:solidFill>
                          <a:effectLst/>
                          <a:latin typeface="Times New Roman" panose="02020603050405020304" pitchFamily="18" charset="0"/>
                          <a:ea typeface="Verdana" pitchFamily="34" charset="0"/>
                          <a:cs typeface="Times New Roman" panose="02020603050405020304" pitchFamily="18" charset="0"/>
                        </a:rPr>
                        <a:t>-оқиғаның өңделуінің өзіндік орташа уақыты.</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kk-KZ" sz="1600" b="0" i="0" u="none" strike="noStrike" cap="none" normalizeH="0" baseline="0" dirty="0" smtClean="0">
                          <a:ln>
                            <a:noFill/>
                          </a:ln>
                          <a:solidFill>
                            <a:schemeClr val="tx1"/>
                          </a:solidFill>
                          <a:effectLst/>
                          <a:latin typeface="Times New Roman" panose="02020603050405020304" pitchFamily="18" charset="0"/>
                          <a:ea typeface="Verdana" pitchFamily="34" charset="0"/>
                          <a:cs typeface="Times New Roman" panose="02020603050405020304" pitchFamily="18" charset="0"/>
                        </a:rPr>
                        <a:t>Бұл критерилар жоспарлау алгоритімінің оптимальді болып табылатын тапсырмаларына әсер етеді.</a:t>
                      </a:r>
                    </a:p>
                    <a:p>
                      <a:pPr marL="0" marR="0" lvl="0" indent="0" algn="just"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ru-RU" sz="1600" b="1" i="0" u="none" strike="noStrike" cap="none" normalizeH="0" baseline="0" dirty="0" smtClean="0">
                        <a:ln>
                          <a:noFill/>
                        </a:ln>
                        <a:solidFill>
                          <a:schemeClr val="tx1"/>
                        </a:solidFill>
                        <a:effectLst/>
                        <a:latin typeface="Times New Roman" panose="02020603050405020304" pitchFamily="18" charset="0"/>
                        <a:ea typeface="Verdana" pitchFamily="34" charset="0"/>
                        <a:cs typeface="Times New Roman" panose="02020603050405020304" pitchFamily="18"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4228363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a:latin typeface="Verdana" pitchFamily="34" charset="0"/>
                <a:ea typeface="Verdana" pitchFamily="34" charset="0"/>
                <a:cs typeface="Verdana" pitchFamily="34" charset="0"/>
              </a:rPr>
              <a:t>Ядро </a:t>
            </a:r>
            <a:r>
              <a:rPr lang="ru-RU" sz="2400" dirty="0" err="1">
                <a:latin typeface="Verdana" pitchFamily="34" charset="0"/>
                <a:ea typeface="Verdana" pitchFamily="34" charset="0"/>
                <a:cs typeface="Verdana" pitchFamily="34" charset="0"/>
              </a:rPr>
              <a:t>және</a:t>
            </a:r>
            <a:r>
              <a:rPr lang="ru-RU" sz="2400" dirty="0">
                <a:latin typeface="Verdana" pitchFamily="34" charset="0"/>
                <a:ea typeface="Verdana" pitchFamily="34" charset="0"/>
                <a:cs typeface="Verdana" pitchFamily="34" charset="0"/>
              </a:rPr>
              <a:t> </a:t>
            </a:r>
            <a:r>
              <a:rPr lang="ru-RU" sz="2400" dirty="0" err="1">
                <a:latin typeface="Verdana" pitchFamily="34" charset="0"/>
                <a:ea typeface="Verdana" pitchFamily="34" charset="0"/>
                <a:cs typeface="Verdana" pitchFamily="34" charset="0"/>
              </a:rPr>
              <a:t>нақты</a:t>
            </a:r>
            <a:r>
              <a:rPr lang="ru-RU" sz="2400" dirty="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уақыттың</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операциялық</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жүйесі</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a:xfrm>
            <a:off x="457200" y="1600201"/>
            <a:ext cx="8229600" cy="4205064"/>
          </a:xfrm>
        </p:spPr>
        <p:txBody>
          <a:bodyPr>
            <a:normAutofit/>
          </a:bodyPr>
          <a:lstStyle/>
          <a:p>
            <a:pPr marL="0" indent="0">
              <a:buSzPct val="110000"/>
              <a:buNone/>
            </a:pPr>
            <a:r>
              <a:rPr lang="ru-RU" sz="1800" dirty="0" err="1" smtClean="0">
                <a:latin typeface="Verdana" pitchFamily="34" charset="0"/>
                <a:ea typeface="Verdana" pitchFamily="34" charset="0"/>
                <a:cs typeface="Verdana" pitchFamily="34" charset="0"/>
              </a:rPr>
              <a:t>Бұрынғыда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операциялық</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болмаған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Ол</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пайда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болғаннан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бастап</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операциялық</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жүйенің</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нақты</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уақытқа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бағыты</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пайда</a:t>
            </a:r>
            <a:r>
              <a:rPr lang="ru-RU" sz="1800" dirty="0" smtClean="0">
                <a:latin typeface="Verdana" pitchFamily="34" charset="0"/>
                <a:ea typeface="Verdana" pitchFamily="34" charset="0"/>
                <a:cs typeface="Verdana" pitchFamily="34" charset="0"/>
              </a:rPr>
              <a:t> бола </a:t>
            </a:r>
            <a:r>
              <a:rPr lang="ru-RU" sz="1800" dirty="0" err="1" smtClean="0">
                <a:latin typeface="Verdana" pitchFamily="34" charset="0"/>
                <a:ea typeface="Verdana" pitchFamily="34" charset="0"/>
                <a:cs typeface="Verdana" pitchFamily="34" charset="0"/>
              </a:rPr>
              <a:t>бастады</a:t>
            </a:r>
            <a:r>
              <a:rPr lang="ru-RU" sz="1800" dirty="0" smtClean="0">
                <a:latin typeface="Verdana" pitchFamily="34" charset="0"/>
                <a:ea typeface="Verdana" pitchFamily="34" charset="0"/>
                <a:cs typeface="Verdana" pitchFamily="34" charset="0"/>
              </a:rPr>
              <a:t>.</a:t>
            </a:r>
            <a:r>
              <a:rPr lang="ru-RU" sz="1800" dirty="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Нақты уақыттың барлық операциялық жүйелері </a:t>
            </a:r>
            <a:r>
              <a:rPr lang="ru-RU" sz="1800" dirty="0" err="1" smtClean="0">
                <a:latin typeface="Verdana" pitchFamily="34" charset="0"/>
                <a:ea typeface="Verdana" pitchFamily="34" charset="0"/>
                <a:cs typeface="Verdana" pitchFamily="34" charset="0"/>
              </a:rPr>
              <a:t>көптапсырмалы </a:t>
            </a:r>
            <a:r>
              <a:rPr lang="ru-RU" sz="1800" dirty="0" err="1" smtClean="0">
                <a:latin typeface="Verdana" pitchFamily="34" charset="0"/>
                <a:ea typeface="Verdana" pitchFamily="34" charset="0"/>
                <a:cs typeface="Verdana" pitchFamily="34" charset="0"/>
              </a:rPr>
              <a:t>операциялық жүйе болып</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табылады</a:t>
            </a:r>
            <a:r>
              <a:rPr lang="ru-RU" sz="1800" dirty="0" smtClean="0">
                <a:latin typeface="Verdana" pitchFamily="34" charset="0"/>
                <a:ea typeface="Verdana" pitchFamily="34" charset="0"/>
                <a:cs typeface="Verdana" pitchFamily="34" charset="0"/>
              </a:rPr>
              <a:t>.</a:t>
            </a:r>
          </a:p>
          <a:p>
            <a:pPr marL="0" indent="0">
              <a:buNone/>
            </a:pPr>
            <a:endParaRPr lang="ru-RU" sz="1800" dirty="0" smtClean="0">
              <a:latin typeface="Verdana" pitchFamily="34" charset="0"/>
              <a:ea typeface="Verdana" pitchFamily="34" charset="0"/>
              <a:cs typeface="Verdana" pitchFamily="34" charset="0"/>
            </a:endParaRPr>
          </a:p>
          <a:p>
            <a:pPr marL="0" indent="0">
              <a:buNone/>
            </a:pPr>
            <a:r>
              <a:rPr lang="kk-KZ" sz="1800" dirty="0" smtClean="0">
                <a:latin typeface="Verdana" pitchFamily="34" charset="0"/>
                <a:ea typeface="Verdana" pitchFamily="34" charset="0"/>
                <a:cs typeface="Verdana" pitchFamily="34" charset="0"/>
              </a:rPr>
              <a:t>Тапсырмаларды есептеу жүйесінің ресурстары сонымен қатар процессорлы уақыт өзара бөлісіп алады.</a:t>
            </a:r>
            <a:endParaRPr lang="ru-RU" sz="1800" dirty="0" smtClean="0">
              <a:latin typeface="Verdana" pitchFamily="34" charset="0"/>
              <a:ea typeface="Verdana" pitchFamily="34" charset="0"/>
              <a:cs typeface="Verdana" pitchFamily="34" charset="0"/>
            </a:endParaRPr>
          </a:p>
          <a:p>
            <a:pPr marL="0" indent="0">
              <a:buNone/>
            </a:pPr>
            <a:endParaRPr lang="ru-RU" sz="1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931390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Функционалды</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мүмкіндік</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бойынша</a:t>
            </a:r>
            <a:r>
              <a:rPr lang="ru-RU" sz="2400" dirty="0" smtClean="0">
                <a:latin typeface="Verdana" pitchFamily="34" charset="0"/>
                <a:ea typeface="Verdana" pitchFamily="34" charset="0"/>
                <a:cs typeface="Verdana" pitchFamily="34" charset="0"/>
              </a:rPr>
              <a:t> ядро мен ОЖ-ң </a:t>
            </a:r>
            <a:r>
              <a:rPr lang="ru-RU" sz="2400" dirty="0" err="1" smtClean="0">
                <a:latin typeface="Verdana" pitchFamily="34" charset="0"/>
                <a:ea typeface="Verdana" pitchFamily="34" charset="0"/>
                <a:cs typeface="Verdana" pitchFamily="34" charset="0"/>
              </a:rPr>
              <a:t>айырмашылығы</a:t>
            </a:r>
            <a:r>
              <a:rPr lang="ru-RU" sz="2400" dirty="0">
                <a:latin typeface="Verdana" pitchFamily="34" charset="0"/>
                <a:ea typeface="Verdana" pitchFamily="34" charset="0"/>
                <a:cs typeface="Verdana" pitchFamily="34" charset="0"/>
              </a:rPr>
              <a:t>.</a:t>
            </a:r>
            <a:endParaRPr lang="ru-RU" sz="2400" dirty="0">
              <a:solidFill>
                <a:schemeClr val="bg1"/>
              </a:solidFill>
              <a:latin typeface="Verdana" pitchFamily="34" charset="0"/>
              <a:ea typeface="Verdana" pitchFamily="34" charset="0"/>
              <a:cs typeface="Verdana" pitchFamily="34" charset="0"/>
            </a:endParaRPr>
          </a:p>
        </p:txBody>
      </p:sp>
      <p:grpSp>
        <p:nvGrpSpPr>
          <p:cNvPr id="3" name="Group 41"/>
          <p:cNvGrpSpPr>
            <a:grpSpLocks/>
          </p:cNvGrpSpPr>
          <p:nvPr/>
        </p:nvGrpSpPr>
        <p:grpSpPr bwMode="auto">
          <a:xfrm>
            <a:off x="169731" y="1468121"/>
            <a:ext cx="7777161" cy="4716315"/>
            <a:chOff x="136" y="890"/>
            <a:chExt cx="5466" cy="3130"/>
          </a:xfrm>
        </p:grpSpPr>
        <p:sp>
          <p:nvSpPr>
            <p:cNvPr id="6" name="Rectangle 40"/>
            <p:cNvSpPr>
              <a:spLocks noChangeArrowheads="1"/>
            </p:cNvSpPr>
            <p:nvPr/>
          </p:nvSpPr>
          <p:spPr bwMode="auto">
            <a:xfrm>
              <a:off x="3016" y="2568"/>
              <a:ext cx="2404" cy="1452"/>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ru-RU" sz="1600">
                <a:latin typeface="Verdana" pitchFamily="34" charset="0"/>
                <a:ea typeface="Verdana" pitchFamily="34" charset="0"/>
                <a:cs typeface="Verdana" pitchFamily="34" charset="0"/>
              </a:endParaRPr>
            </a:p>
          </p:txBody>
        </p:sp>
        <p:sp>
          <p:nvSpPr>
            <p:cNvPr id="7" name="Rectangle 24"/>
            <p:cNvSpPr>
              <a:spLocks noChangeArrowheads="1"/>
            </p:cNvSpPr>
            <p:nvPr/>
          </p:nvSpPr>
          <p:spPr bwMode="auto">
            <a:xfrm>
              <a:off x="158" y="1797"/>
              <a:ext cx="2767" cy="2223"/>
            </a:xfrm>
            <a:prstGeom prst="rect">
              <a:avLst/>
            </a:prstGeom>
            <a:solidFill>
              <a:schemeClr val="accent6">
                <a:lumMod val="40000"/>
                <a:lumOff val="60000"/>
              </a:schemeClr>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ru-RU" sz="1600">
                <a:latin typeface="Verdana" pitchFamily="34" charset="0"/>
                <a:ea typeface="Verdana" pitchFamily="34" charset="0"/>
                <a:cs typeface="Verdana" pitchFamily="34" charset="0"/>
              </a:endParaRPr>
            </a:p>
          </p:txBody>
        </p:sp>
        <p:sp>
          <p:nvSpPr>
            <p:cNvPr id="8" name="Rectangle 4"/>
            <p:cNvSpPr>
              <a:spLocks noChangeArrowheads="1"/>
            </p:cNvSpPr>
            <p:nvPr/>
          </p:nvSpPr>
          <p:spPr bwMode="auto">
            <a:xfrm>
              <a:off x="136" y="935"/>
              <a:ext cx="794" cy="726"/>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sz="1600" dirty="0">
                  <a:latin typeface="Verdana" pitchFamily="34" charset="0"/>
                  <a:ea typeface="Verdana" pitchFamily="34" charset="0"/>
                  <a:cs typeface="Verdana" pitchFamily="34" charset="0"/>
                </a:rPr>
                <a:t>Ядро</a:t>
              </a:r>
            </a:p>
            <a:p>
              <a:pPr algn="ctr"/>
              <a:r>
                <a:rPr lang="ru-RU" sz="1600" dirty="0">
                  <a:latin typeface="Verdana" pitchFamily="34" charset="0"/>
                  <a:ea typeface="Verdana" pitchFamily="34" charset="0"/>
                  <a:cs typeface="Verdana" pitchFamily="34" charset="0"/>
                </a:rPr>
                <a:t>(</a:t>
              </a:r>
              <a:r>
                <a:rPr lang="en-US" sz="1600" dirty="0">
                  <a:latin typeface="Verdana" pitchFamily="34" charset="0"/>
                  <a:ea typeface="Verdana" pitchFamily="34" charset="0"/>
                  <a:cs typeface="Verdana" pitchFamily="34" charset="0"/>
                </a:rPr>
                <a:t>Kernel)</a:t>
              </a:r>
              <a:endParaRPr lang="ru-RU" sz="1600" dirty="0">
                <a:latin typeface="Verdana" pitchFamily="34" charset="0"/>
                <a:ea typeface="Verdana" pitchFamily="34" charset="0"/>
                <a:cs typeface="Verdana" pitchFamily="34" charset="0"/>
              </a:endParaRPr>
            </a:p>
          </p:txBody>
        </p:sp>
        <p:sp>
          <p:nvSpPr>
            <p:cNvPr id="9" name="Rectangle 6"/>
            <p:cNvSpPr>
              <a:spLocks noChangeArrowheads="1"/>
            </p:cNvSpPr>
            <p:nvPr/>
          </p:nvSpPr>
          <p:spPr bwMode="auto">
            <a:xfrm>
              <a:off x="4808" y="935"/>
              <a:ext cx="794" cy="726"/>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sz="1600" dirty="0" smtClean="0">
                  <a:latin typeface="Verdana" pitchFamily="34" charset="0"/>
                  <a:ea typeface="Verdana" pitchFamily="34" charset="0"/>
                  <a:cs typeface="Verdana" pitchFamily="34" charset="0"/>
                </a:rPr>
                <a:t>ОЖ</a:t>
              </a:r>
              <a:endParaRPr lang="ru-RU" sz="1600" dirty="0">
                <a:latin typeface="Verdana" pitchFamily="34" charset="0"/>
                <a:ea typeface="Verdana" pitchFamily="34" charset="0"/>
                <a:cs typeface="Verdana" pitchFamily="34" charset="0"/>
              </a:endParaRPr>
            </a:p>
          </p:txBody>
        </p:sp>
        <p:sp>
          <p:nvSpPr>
            <p:cNvPr id="10" name="Oval 7"/>
            <p:cNvSpPr>
              <a:spLocks noChangeArrowheads="1"/>
            </p:cNvSpPr>
            <p:nvPr/>
          </p:nvSpPr>
          <p:spPr bwMode="auto">
            <a:xfrm>
              <a:off x="2154" y="890"/>
              <a:ext cx="1452" cy="862"/>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sz="1600" dirty="0" err="1" smtClean="0">
                  <a:latin typeface="Verdana" pitchFamily="34" charset="0"/>
                  <a:ea typeface="Verdana" pitchFamily="34" charset="0"/>
                  <a:cs typeface="Verdana" pitchFamily="34" charset="0"/>
                </a:rPr>
                <a:t>функциональды</a:t>
              </a:r>
              <a:endParaRPr lang="ru-RU" sz="1600" dirty="0">
                <a:latin typeface="Verdana" pitchFamily="34" charset="0"/>
                <a:ea typeface="Verdana" pitchFamily="34" charset="0"/>
                <a:cs typeface="Verdana" pitchFamily="34" charset="0"/>
              </a:endParaRPr>
            </a:p>
            <a:p>
              <a:pPr algn="ctr"/>
              <a:r>
                <a:rPr lang="kk-KZ" sz="1600" dirty="0" smtClean="0">
                  <a:latin typeface="Verdana" pitchFamily="34" charset="0"/>
                  <a:ea typeface="Verdana" pitchFamily="34" charset="0"/>
                  <a:cs typeface="Verdana" pitchFamily="34" charset="0"/>
                </a:rPr>
                <a:t>Мүмкіндіктер</a:t>
              </a:r>
            </a:p>
            <a:p>
              <a:pPr algn="ctr"/>
              <a:r>
                <a:rPr lang="kk-KZ" sz="1600" dirty="0" smtClean="0">
                  <a:latin typeface="Verdana" pitchFamily="34" charset="0"/>
                  <a:ea typeface="Verdana" pitchFamily="34" charset="0"/>
                  <a:cs typeface="Verdana" pitchFamily="34" charset="0"/>
                </a:rPr>
                <a:t>жиынтығы</a:t>
              </a:r>
              <a:endParaRPr lang="ru-RU" sz="1600" dirty="0">
                <a:latin typeface="Verdana" pitchFamily="34" charset="0"/>
                <a:ea typeface="Verdana" pitchFamily="34" charset="0"/>
                <a:cs typeface="Verdana" pitchFamily="34" charset="0"/>
              </a:endParaRPr>
            </a:p>
          </p:txBody>
        </p:sp>
        <p:sp>
          <p:nvSpPr>
            <p:cNvPr id="11" name="Line 9"/>
            <p:cNvSpPr>
              <a:spLocks noChangeShapeType="1"/>
            </p:cNvSpPr>
            <p:nvPr/>
          </p:nvSpPr>
          <p:spPr bwMode="auto">
            <a:xfrm flipH="1">
              <a:off x="930" y="1298"/>
              <a:ext cx="1224" cy="0"/>
            </a:xfrm>
            <a:prstGeom prst="line">
              <a:avLst/>
            </a:prstGeom>
            <a:noFill/>
            <a:ln w="9525">
              <a:solidFill>
                <a:schemeClr val="tx1"/>
              </a:solidFill>
              <a:prstDash val="lg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12" name="Line 10"/>
            <p:cNvSpPr>
              <a:spLocks noChangeShapeType="1"/>
            </p:cNvSpPr>
            <p:nvPr/>
          </p:nvSpPr>
          <p:spPr bwMode="auto">
            <a:xfrm>
              <a:off x="3606" y="1298"/>
              <a:ext cx="1179" cy="0"/>
            </a:xfrm>
            <a:prstGeom prst="line">
              <a:avLst/>
            </a:prstGeom>
            <a:noFill/>
            <a:ln w="9525">
              <a:solidFill>
                <a:schemeClr val="tx1"/>
              </a:solidFill>
              <a:prstDash val="lg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13" name="Rectangle 11"/>
            <p:cNvSpPr>
              <a:spLocks noChangeArrowheads="1"/>
            </p:cNvSpPr>
            <p:nvPr/>
          </p:nvSpPr>
          <p:spPr bwMode="auto">
            <a:xfrm>
              <a:off x="295" y="1933"/>
              <a:ext cx="1923" cy="454"/>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sz="1600" dirty="0" err="1" smtClean="0">
                  <a:latin typeface="Verdana" pitchFamily="34" charset="0"/>
                  <a:ea typeface="Verdana" pitchFamily="34" charset="0"/>
                  <a:cs typeface="Verdana" pitchFamily="34" charset="0"/>
                </a:rPr>
                <a:t>Базалық</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функциялар</a:t>
              </a:r>
              <a:endParaRPr lang="ru-RU" sz="1600" dirty="0">
                <a:latin typeface="Verdana" pitchFamily="34" charset="0"/>
                <a:ea typeface="Verdana" pitchFamily="34" charset="0"/>
                <a:cs typeface="Verdana" pitchFamily="34" charset="0"/>
              </a:endParaRPr>
            </a:p>
          </p:txBody>
        </p:sp>
        <p:sp>
          <p:nvSpPr>
            <p:cNvPr id="14" name="Text Box 13"/>
            <p:cNvSpPr txBox="1">
              <a:spLocks noChangeArrowheads="1"/>
            </p:cNvSpPr>
            <p:nvPr/>
          </p:nvSpPr>
          <p:spPr bwMode="auto">
            <a:xfrm>
              <a:off x="645" y="2565"/>
              <a:ext cx="966"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kk-KZ" sz="1600" dirty="0" smtClean="0">
                  <a:latin typeface="Verdana" pitchFamily="34" charset="0"/>
                  <a:ea typeface="Verdana" pitchFamily="34" charset="0"/>
                  <a:cs typeface="Verdana" pitchFamily="34" charset="0"/>
                </a:rPr>
                <a:t>Жоспарлау</a:t>
              </a:r>
              <a:endParaRPr lang="ru-RU" sz="1600" dirty="0">
                <a:latin typeface="Verdana" pitchFamily="34" charset="0"/>
                <a:ea typeface="Verdana" pitchFamily="34" charset="0"/>
                <a:cs typeface="Verdana" pitchFamily="34" charset="0"/>
              </a:endParaRPr>
            </a:p>
          </p:txBody>
        </p:sp>
        <p:sp>
          <p:nvSpPr>
            <p:cNvPr id="15" name="Text Box 14"/>
            <p:cNvSpPr txBox="1">
              <a:spLocks noChangeArrowheads="1"/>
            </p:cNvSpPr>
            <p:nvPr/>
          </p:nvSpPr>
          <p:spPr bwMode="auto">
            <a:xfrm>
              <a:off x="645" y="2928"/>
              <a:ext cx="2260"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1600" dirty="0" err="1" smtClean="0">
                  <a:latin typeface="Verdana" pitchFamily="34" charset="0"/>
                  <a:ea typeface="Verdana" pitchFamily="34" charset="0"/>
                  <a:cs typeface="Verdana" pitchFamily="34" charset="0"/>
                </a:rPr>
                <a:t>тапсырма</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Синхронизациясы</a:t>
              </a:r>
              <a:endParaRPr lang="ru-RU" sz="1600" dirty="0">
                <a:latin typeface="Verdana" pitchFamily="34" charset="0"/>
                <a:ea typeface="Verdana" pitchFamily="34" charset="0"/>
                <a:cs typeface="Verdana" pitchFamily="34" charset="0"/>
              </a:endParaRPr>
            </a:p>
          </p:txBody>
        </p:sp>
        <p:sp>
          <p:nvSpPr>
            <p:cNvPr id="16" name="Text Box 15"/>
            <p:cNvSpPr txBox="1">
              <a:spLocks noChangeArrowheads="1"/>
            </p:cNvSpPr>
            <p:nvPr/>
          </p:nvSpPr>
          <p:spPr bwMode="auto">
            <a:xfrm>
              <a:off x="690" y="3290"/>
              <a:ext cx="2249"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1600" dirty="0" err="1" smtClean="0">
                  <a:latin typeface="Verdana" pitchFamily="34" charset="0"/>
                  <a:ea typeface="Verdana" pitchFamily="34" charset="0"/>
                  <a:cs typeface="Verdana" pitchFamily="34" charset="0"/>
                </a:rPr>
                <a:t>Тапсырма</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аралық</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байланыс</a:t>
              </a:r>
              <a:endParaRPr lang="ru-RU" sz="1600" dirty="0">
                <a:latin typeface="Verdana" pitchFamily="34" charset="0"/>
                <a:ea typeface="Verdana" pitchFamily="34" charset="0"/>
                <a:cs typeface="Verdana" pitchFamily="34" charset="0"/>
              </a:endParaRPr>
            </a:p>
          </p:txBody>
        </p:sp>
        <p:sp>
          <p:nvSpPr>
            <p:cNvPr id="17" name="Text Box 16"/>
            <p:cNvSpPr txBox="1">
              <a:spLocks noChangeArrowheads="1"/>
            </p:cNvSpPr>
            <p:nvPr/>
          </p:nvSpPr>
          <p:spPr bwMode="auto">
            <a:xfrm>
              <a:off x="690" y="3653"/>
              <a:ext cx="1421"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kk-KZ" sz="1600" dirty="0" smtClean="0">
                  <a:latin typeface="Verdana" pitchFamily="34" charset="0"/>
                  <a:ea typeface="Verdana" pitchFamily="34" charset="0"/>
                  <a:cs typeface="Verdana" pitchFamily="34" charset="0"/>
                </a:rPr>
                <a:t>Жадыны басқару</a:t>
              </a:r>
              <a:endParaRPr lang="ru-RU" sz="1600" dirty="0">
                <a:latin typeface="Verdana" pitchFamily="34" charset="0"/>
                <a:ea typeface="Verdana" pitchFamily="34" charset="0"/>
                <a:cs typeface="Verdana" pitchFamily="34" charset="0"/>
              </a:endParaRPr>
            </a:p>
          </p:txBody>
        </p:sp>
        <p:sp>
          <p:nvSpPr>
            <p:cNvPr id="18" name="Line 18"/>
            <p:cNvSpPr>
              <a:spLocks noChangeShapeType="1"/>
            </p:cNvSpPr>
            <p:nvPr/>
          </p:nvSpPr>
          <p:spPr bwMode="auto">
            <a:xfrm>
              <a:off x="385" y="2387"/>
              <a:ext cx="0" cy="1406"/>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19" name="Line 19"/>
            <p:cNvSpPr>
              <a:spLocks noChangeShapeType="1"/>
            </p:cNvSpPr>
            <p:nvPr/>
          </p:nvSpPr>
          <p:spPr bwMode="auto">
            <a:xfrm>
              <a:off x="385" y="3793"/>
              <a:ext cx="3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0" name="Line 20"/>
            <p:cNvSpPr>
              <a:spLocks noChangeShapeType="1"/>
            </p:cNvSpPr>
            <p:nvPr/>
          </p:nvSpPr>
          <p:spPr bwMode="auto">
            <a:xfrm>
              <a:off x="385" y="3430"/>
              <a:ext cx="3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1" name="Line 21"/>
            <p:cNvSpPr>
              <a:spLocks noChangeShapeType="1"/>
            </p:cNvSpPr>
            <p:nvPr/>
          </p:nvSpPr>
          <p:spPr bwMode="auto">
            <a:xfrm>
              <a:off x="385" y="3067"/>
              <a:ext cx="3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2" name="Line 22"/>
            <p:cNvSpPr>
              <a:spLocks noChangeShapeType="1"/>
            </p:cNvSpPr>
            <p:nvPr/>
          </p:nvSpPr>
          <p:spPr bwMode="auto">
            <a:xfrm>
              <a:off x="385" y="2704"/>
              <a:ext cx="318"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3" name="Line 23"/>
            <p:cNvSpPr>
              <a:spLocks noChangeShapeType="1"/>
            </p:cNvSpPr>
            <p:nvPr/>
          </p:nvSpPr>
          <p:spPr bwMode="auto">
            <a:xfrm>
              <a:off x="385" y="1661"/>
              <a:ext cx="0"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4" name="Oval 25"/>
            <p:cNvSpPr>
              <a:spLocks noChangeArrowheads="1"/>
            </p:cNvSpPr>
            <p:nvPr/>
          </p:nvSpPr>
          <p:spPr bwMode="auto">
            <a:xfrm>
              <a:off x="5103" y="1933"/>
              <a:ext cx="453" cy="454"/>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r>
                <a:rPr lang="ru-RU" sz="1600">
                  <a:latin typeface="Verdana" pitchFamily="34" charset="0"/>
                  <a:ea typeface="Verdana" pitchFamily="34" charset="0"/>
                  <a:cs typeface="Verdana" pitchFamily="34" charset="0"/>
                </a:rPr>
                <a:t>+</a:t>
              </a:r>
            </a:p>
          </p:txBody>
        </p:sp>
        <p:sp>
          <p:nvSpPr>
            <p:cNvPr id="25" name="Line 27"/>
            <p:cNvSpPr>
              <a:spLocks noChangeShapeType="1"/>
            </p:cNvSpPr>
            <p:nvPr/>
          </p:nvSpPr>
          <p:spPr bwMode="auto">
            <a:xfrm>
              <a:off x="2925" y="2160"/>
              <a:ext cx="217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6" name="Line 28"/>
            <p:cNvSpPr>
              <a:spLocks noChangeShapeType="1"/>
            </p:cNvSpPr>
            <p:nvPr/>
          </p:nvSpPr>
          <p:spPr bwMode="auto">
            <a:xfrm>
              <a:off x="5329" y="1661"/>
              <a:ext cx="0"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27" name="Text Box 29"/>
            <p:cNvSpPr txBox="1">
              <a:spLocks noChangeArrowheads="1"/>
            </p:cNvSpPr>
            <p:nvPr/>
          </p:nvSpPr>
          <p:spPr bwMode="auto">
            <a:xfrm>
              <a:off x="3726" y="2565"/>
              <a:ext cx="1236"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1600" dirty="0" err="1" smtClean="0">
                  <a:latin typeface="Verdana" pitchFamily="34" charset="0"/>
                  <a:ea typeface="Verdana" pitchFamily="34" charset="0"/>
                  <a:cs typeface="Verdana" pitchFamily="34" charset="0"/>
                </a:rPr>
                <a:t>Файлдық</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жүйе</a:t>
              </a:r>
              <a:endParaRPr lang="ru-RU" sz="1600" dirty="0">
                <a:latin typeface="Verdana" pitchFamily="34" charset="0"/>
                <a:ea typeface="Verdana" pitchFamily="34" charset="0"/>
                <a:cs typeface="Verdana" pitchFamily="34" charset="0"/>
              </a:endParaRPr>
            </a:p>
          </p:txBody>
        </p:sp>
        <p:sp>
          <p:nvSpPr>
            <p:cNvPr id="28" name="Text Box 30"/>
            <p:cNvSpPr txBox="1">
              <a:spLocks noChangeArrowheads="1"/>
            </p:cNvSpPr>
            <p:nvPr/>
          </p:nvSpPr>
          <p:spPr bwMode="auto">
            <a:xfrm>
              <a:off x="3645" y="2928"/>
              <a:ext cx="1274"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kk-KZ" sz="1600" dirty="0" smtClean="0">
                  <a:latin typeface="Verdana" pitchFamily="34" charset="0"/>
                  <a:ea typeface="Verdana" pitchFamily="34" charset="0"/>
                  <a:cs typeface="Verdana" pitchFamily="34" charset="0"/>
                </a:rPr>
                <a:t>Желілік қолдау</a:t>
              </a:r>
              <a:endParaRPr lang="ru-RU" sz="1600" dirty="0">
                <a:latin typeface="Verdana" pitchFamily="34" charset="0"/>
                <a:ea typeface="Verdana" pitchFamily="34" charset="0"/>
                <a:cs typeface="Verdana" pitchFamily="34" charset="0"/>
              </a:endParaRPr>
            </a:p>
          </p:txBody>
        </p:sp>
        <p:sp>
          <p:nvSpPr>
            <p:cNvPr id="29" name="Text Box 31"/>
            <p:cNvSpPr txBox="1">
              <a:spLocks noChangeArrowheads="1"/>
            </p:cNvSpPr>
            <p:nvPr/>
          </p:nvSpPr>
          <p:spPr bwMode="auto">
            <a:xfrm>
              <a:off x="3016" y="3165"/>
              <a:ext cx="2336"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1600" dirty="0" err="1" smtClean="0">
                  <a:latin typeface="Verdana" pitchFamily="34" charset="0"/>
                  <a:ea typeface="Verdana" pitchFamily="34" charset="0"/>
                  <a:cs typeface="Verdana" pitchFamily="34" charset="0"/>
                </a:rPr>
                <a:t>Оператормен</a:t>
              </a:r>
              <a:r>
                <a:rPr lang="ru-RU" sz="1600" dirty="0" smtClean="0">
                  <a:latin typeface="Verdana" pitchFamily="34" charset="0"/>
                  <a:ea typeface="Verdana" pitchFamily="34" charset="0"/>
                  <a:cs typeface="Verdana" pitchFamily="34" charset="0"/>
                </a:rPr>
                <a:t> </a:t>
              </a:r>
              <a:r>
                <a:rPr lang="ru-RU" sz="1600" dirty="0" err="1" smtClean="0">
                  <a:latin typeface="Verdana" pitchFamily="34" charset="0"/>
                  <a:ea typeface="Verdana" pitchFamily="34" charset="0"/>
                  <a:cs typeface="Verdana" pitchFamily="34" charset="0"/>
                </a:rPr>
                <a:t>қарым-қатынас</a:t>
              </a:r>
              <a:endParaRPr lang="ru-RU" sz="1600" dirty="0">
                <a:latin typeface="Verdana" pitchFamily="34" charset="0"/>
                <a:ea typeface="Verdana" pitchFamily="34" charset="0"/>
                <a:cs typeface="Verdana" pitchFamily="34" charset="0"/>
              </a:endParaRPr>
            </a:p>
          </p:txBody>
        </p:sp>
        <p:sp>
          <p:nvSpPr>
            <p:cNvPr id="30" name="Text Box 32"/>
            <p:cNvSpPr txBox="1">
              <a:spLocks noChangeArrowheads="1"/>
            </p:cNvSpPr>
            <p:nvPr/>
          </p:nvSpPr>
          <p:spPr bwMode="auto">
            <a:xfrm>
              <a:off x="3043" y="3699"/>
              <a:ext cx="130" cy="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sz="1600" dirty="0">
                <a:latin typeface="Verdana" pitchFamily="34" charset="0"/>
                <a:ea typeface="Verdana" pitchFamily="34" charset="0"/>
                <a:cs typeface="Verdana" pitchFamily="34" charset="0"/>
              </a:endParaRPr>
            </a:p>
          </p:txBody>
        </p:sp>
        <p:sp>
          <p:nvSpPr>
            <p:cNvPr id="31" name="Line 33"/>
            <p:cNvSpPr>
              <a:spLocks noChangeShapeType="1"/>
            </p:cNvSpPr>
            <p:nvPr/>
          </p:nvSpPr>
          <p:spPr bwMode="auto">
            <a:xfrm flipV="1">
              <a:off x="5345" y="2390"/>
              <a:ext cx="0" cy="145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32" name="Freeform 34"/>
            <p:cNvSpPr>
              <a:spLocks/>
            </p:cNvSpPr>
            <p:nvPr/>
          </p:nvSpPr>
          <p:spPr bwMode="auto">
            <a:xfrm>
              <a:off x="5202" y="3840"/>
              <a:ext cx="128" cy="1"/>
            </a:xfrm>
            <a:custGeom>
              <a:avLst/>
              <a:gdLst>
                <a:gd name="T0" fmla="*/ 128 w 128"/>
                <a:gd name="T1" fmla="*/ 0 h 1"/>
                <a:gd name="T2" fmla="*/ 0 w 128"/>
                <a:gd name="T3" fmla="*/ 0 h 1"/>
                <a:gd name="T4" fmla="*/ 0 60000 65536"/>
                <a:gd name="T5" fmla="*/ 0 60000 65536"/>
              </a:gdLst>
              <a:ahLst/>
              <a:cxnLst>
                <a:cxn ang="T4">
                  <a:pos x="T0" y="T1"/>
                </a:cxn>
                <a:cxn ang="T5">
                  <a:pos x="T2" y="T3"/>
                </a:cxn>
              </a:cxnLst>
              <a:rect l="0" t="0" r="r" b="b"/>
              <a:pathLst>
                <a:path w="128" h="1">
                  <a:moveTo>
                    <a:pt x="128" y="0"/>
                  </a:moveTo>
                  <a:lnTo>
                    <a:pt x="0" y="0"/>
                  </a:lnTo>
                </a:path>
              </a:pathLst>
            </a:custGeom>
            <a:noFill/>
            <a:ln w="9525"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33" name="Freeform 36"/>
            <p:cNvSpPr>
              <a:spLocks/>
            </p:cNvSpPr>
            <p:nvPr/>
          </p:nvSpPr>
          <p:spPr bwMode="auto">
            <a:xfrm>
              <a:off x="5201" y="3430"/>
              <a:ext cx="128" cy="1"/>
            </a:xfrm>
            <a:custGeom>
              <a:avLst/>
              <a:gdLst>
                <a:gd name="T0" fmla="*/ 128 w 128"/>
                <a:gd name="T1" fmla="*/ 0 h 1"/>
                <a:gd name="T2" fmla="*/ 0 w 128"/>
                <a:gd name="T3" fmla="*/ 0 h 1"/>
                <a:gd name="T4" fmla="*/ 0 60000 65536"/>
                <a:gd name="T5" fmla="*/ 0 60000 65536"/>
              </a:gdLst>
              <a:ahLst/>
              <a:cxnLst>
                <a:cxn ang="T4">
                  <a:pos x="T0" y="T1"/>
                </a:cxn>
                <a:cxn ang="T5">
                  <a:pos x="T2" y="T3"/>
                </a:cxn>
              </a:cxnLst>
              <a:rect l="0" t="0" r="r" b="b"/>
              <a:pathLst>
                <a:path w="128" h="1">
                  <a:moveTo>
                    <a:pt x="128" y="0"/>
                  </a:moveTo>
                  <a:lnTo>
                    <a:pt x="0" y="0"/>
                  </a:lnTo>
                </a:path>
              </a:pathLst>
            </a:custGeom>
            <a:noFill/>
            <a:ln w="9525"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34" name="Freeform 37"/>
            <p:cNvSpPr>
              <a:spLocks/>
            </p:cNvSpPr>
            <p:nvPr/>
          </p:nvSpPr>
          <p:spPr bwMode="auto">
            <a:xfrm>
              <a:off x="5201" y="3067"/>
              <a:ext cx="128" cy="1"/>
            </a:xfrm>
            <a:custGeom>
              <a:avLst/>
              <a:gdLst>
                <a:gd name="T0" fmla="*/ 128 w 128"/>
                <a:gd name="T1" fmla="*/ 0 h 1"/>
                <a:gd name="T2" fmla="*/ 0 w 128"/>
                <a:gd name="T3" fmla="*/ 0 h 1"/>
                <a:gd name="T4" fmla="*/ 0 60000 65536"/>
                <a:gd name="T5" fmla="*/ 0 60000 65536"/>
              </a:gdLst>
              <a:ahLst/>
              <a:cxnLst>
                <a:cxn ang="T4">
                  <a:pos x="T0" y="T1"/>
                </a:cxn>
                <a:cxn ang="T5">
                  <a:pos x="T2" y="T3"/>
                </a:cxn>
              </a:cxnLst>
              <a:rect l="0" t="0" r="r" b="b"/>
              <a:pathLst>
                <a:path w="128" h="1">
                  <a:moveTo>
                    <a:pt x="128" y="0"/>
                  </a:moveTo>
                  <a:lnTo>
                    <a:pt x="0" y="0"/>
                  </a:lnTo>
                </a:path>
              </a:pathLst>
            </a:custGeom>
            <a:noFill/>
            <a:ln w="9525"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sp>
          <p:nvSpPr>
            <p:cNvPr id="35" name="Freeform 38"/>
            <p:cNvSpPr>
              <a:spLocks/>
            </p:cNvSpPr>
            <p:nvPr/>
          </p:nvSpPr>
          <p:spPr bwMode="auto">
            <a:xfrm>
              <a:off x="5201" y="2703"/>
              <a:ext cx="128" cy="1"/>
            </a:xfrm>
            <a:custGeom>
              <a:avLst/>
              <a:gdLst>
                <a:gd name="T0" fmla="*/ 128 w 128"/>
                <a:gd name="T1" fmla="*/ 0 h 1"/>
                <a:gd name="T2" fmla="*/ 0 w 128"/>
                <a:gd name="T3" fmla="*/ 0 h 1"/>
                <a:gd name="T4" fmla="*/ 0 60000 65536"/>
                <a:gd name="T5" fmla="*/ 0 60000 65536"/>
              </a:gdLst>
              <a:ahLst/>
              <a:cxnLst>
                <a:cxn ang="T4">
                  <a:pos x="T0" y="T1"/>
                </a:cxn>
                <a:cxn ang="T5">
                  <a:pos x="T2" y="T3"/>
                </a:cxn>
              </a:cxnLst>
              <a:rect l="0" t="0" r="r" b="b"/>
              <a:pathLst>
                <a:path w="128" h="1">
                  <a:moveTo>
                    <a:pt x="128" y="0"/>
                  </a:moveTo>
                  <a:lnTo>
                    <a:pt x="0" y="0"/>
                  </a:lnTo>
                </a:path>
              </a:pathLst>
            </a:custGeom>
            <a:noFill/>
            <a:ln w="9525"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ru-RU" sz="1600">
                <a:latin typeface="Verdana" pitchFamily="34" charset="0"/>
                <a:ea typeface="Verdana" pitchFamily="34" charset="0"/>
                <a:cs typeface="Verdana" pitchFamily="34" charset="0"/>
              </a:endParaRPr>
            </a:p>
          </p:txBody>
        </p:sp>
      </p:grpSp>
    </p:spTree>
    <p:extLst>
      <p:ext uri="{BB962C8B-B14F-4D97-AF65-F5344CB8AC3E}">
        <p14:creationId xmlns:p14="http://schemas.microsoft.com/office/powerpoint/2010/main" xmlns="" val="2935477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400" dirty="0">
                <a:latin typeface="Verdana" pitchFamily="34" charset="0"/>
                <a:ea typeface="Verdana" pitchFamily="34" charset="0"/>
                <a:cs typeface="Verdana" pitchFamily="34" charset="0"/>
              </a:rPr>
              <a:t>Нақты уақыттың </a:t>
            </a:r>
            <a:r>
              <a:rPr lang="kk-KZ" sz="2400">
                <a:latin typeface="Verdana" pitchFamily="34" charset="0"/>
                <a:ea typeface="Verdana" pitchFamily="34" charset="0"/>
                <a:cs typeface="Verdana" pitchFamily="34" charset="0"/>
              </a:rPr>
              <a:t>Операциялық  </a:t>
            </a:r>
            <a:r>
              <a:rPr lang="kk-KZ" sz="2400" smtClean="0">
                <a:latin typeface="Verdana" pitchFamily="34" charset="0"/>
                <a:ea typeface="Verdana" pitchFamily="34" charset="0"/>
                <a:cs typeface="Verdana" pitchFamily="34" charset="0"/>
              </a:rPr>
              <a:t>жүйесі</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p:txBody>
          <a:bodyPr>
            <a:normAutofit/>
          </a:bodyPr>
          <a:lstStyle/>
          <a:p>
            <a:pPr marL="0" indent="0">
              <a:buNone/>
            </a:pPr>
            <a:r>
              <a:rPr lang="kk-KZ" sz="1800" dirty="0" smtClean="0">
                <a:latin typeface="Verdana" pitchFamily="34" charset="0"/>
                <a:ea typeface="Verdana" pitchFamily="34" charset="0"/>
                <a:cs typeface="Verdana" pitchFamily="34" charset="0"/>
              </a:rPr>
              <a:t>Нақты уақыттың Операциялық  жүйесі-нақты уақыт жүйесінің құрылуына қолданылған жүйе.</a:t>
            </a:r>
            <a:endParaRPr lang="ru-RU" sz="1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1082929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800" dirty="0" smtClean="0">
                <a:solidFill>
                  <a:schemeClr val="bg1"/>
                </a:solidFill>
                <a:latin typeface="Verdana" pitchFamily="34" charset="0"/>
                <a:ea typeface="Verdana" pitchFamily="34" charset="0"/>
                <a:cs typeface="Verdana" pitchFamily="34" charset="0"/>
              </a:rPr>
              <a:t>    </a:t>
            </a:r>
            <a:r>
              <a:rPr lang="kk-KZ" sz="3100" dirty="0" smtClean="0">
                <a:latin typeface="Times New Roman" pitchFamily="18" charset="0"/>
                <a:cs typeface="Times New Roman" pitchFamily="18" charset="0"/>
              </a:rPr>
              <a:t>Жалпыға </a:t>
            </a:r>
            <a:r>
              <a:rPr lang="kk-KZ" sz="3100" dirty="0">
                <a:latin typeface="Times New Roman" pitchFamily="18" charset="0"/>
                <a:cs typeface="Times New Roman" pitchFamily="18" charset="0"/>
              </a:rPr>
              <a:t>бағытталған </a:t>
            </a:r>
            <a:r>
              <a:rPr lang="kk-KZ" sz="3100" dirty="0" smtClean="0">
                <a:latin typeface="Times New Roman" pitchFamily="18" charset="0"/>
                <a:cs typeface="Times New Roman" pitchFamily="18" charset="0"/>
              </a:rPr>
              <a:t>ОЖ</a:t>
            </a:r>
            <a:r>
              <a:rPr lang="en-US" sz="3100" dirty="0" smtClean="0">
                <a:latin typeface="Times New Roman" pitchFamily="18" charset="0"/>
                <a:cs typeface="Times New Roman" pitchFamily="18" charset="0"/>
              </a:rPr>
              <a:t>-</a:t>
            </a:r>
            <a:r>
              <a:rPr lang="kk-KZ" sz="3100" dirty="0" smtClean="0">
                <a:latin typeface="Times New Roman" pitchFamily="18" charset="0"/>
                <a:cs typeface="Times New Roman" pitchFamily="18" charset="0"/>
              </a:rPr>
              <a:t>ның </a:t>
            </a:r>
            <a:r>
              <a:rPr lang="kk-KZ" sz="3100">
                <a:latin typeface="Times New Roman" pitchFamily="18" charset="0"/>
                <a:cs typeface="Times New Roman" pitchFamily="18" charset="0"/>
              </a:rPr>
              <a:t>НУОЖ-нен </a:t>
            </a:r>
            <a:r>
              <a:rPr lang="kk-KZ" sz="3100" smtClean="0">
                <a:latin typeface="Times New Roman" pitchFamily="18" charset="0"/>
                <a:cs typeface="Times New Roman" pitchFamily="18" charset="0"/>
              </a:rPr>
              <a:t>            айырмашылығы</a:t>
            </a:r>
            <a:r>
              <a:rPr lang="ru-RU" sz="2400" dirty="0"/>
              <a:t/>
            </a:r>
            <a:br>
              <a:rPr lang="ru-RU" sz="2400" dirty="0"/>
            </a:br>
            <a:r>
              <a:rPr lang="ru-RU" sz="2400" dirty="0" smtClean="0"/>
              <a:t> </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p:txBody>
          <a:bodyPr>
            <a:normAutofit/>
          </a:bodyPr>
          <a:lstStyle/>
          <a:p>
            <a:r>
              <a:rPr lang="kk-KZ" sz="2400" dirty="0">
                <a:latin typeface="Times New Roman" pitchFamily="18" charset="0"/>
                <a:cs typeface="Times New Roman" pitchFamily="18" charset="0"/>
              </a:rPr>
              <a:t>Жалпыға бағытталған ОЖ қолданушылар мен тапсырмалар арасындағы компьютердің ресурстарын оптимальді бөлуге  бағдарланған, ал НУОЖ-нің басты тапсырмасы – объектіде болып жатқан құбылысқа реакция қайтаруға үлгеру болып табылады. </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НУ ОЖ қолданылуы әрқашан объектіде болып жатқан </a:t>
            </a:r>
            <a:r>
              <a:rPr lang="kk-KZ" sz="2400" u="sng" dirty="0">
                <a:latin typeface="Times New Roman" pitchFamily="18" charset="0"/>
                <a:cs typeface="Times New Roman" pitchFamily="18" charset="0"/>
              </a:rPr>
              <a:t>жағдайлармен, объектімен, аппаратурамен </a:t>
            </a:r>
            <a:r>
              <a:rPr lang="kk-KZ" sz="2400" dirty="0">
                <a:latin typeface="Times New Roman" pitchFamily="18" charset="0"/>
                <a:cs typeface="Times New Roman" pitchFamily="18" charset="0"/>
              </a:rPr>
              <a:t>байланысты.</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НУ ОЖ қолданысы </a:t>
            </a:r>
            <a:r>
              <a:rPr lang="kk-KZ" sz="2400" b="1" dirty="0">
                <a:latin typeface="Times New Roman" pitchFamily="18" charset="0"/>
                <a:cs typeface="Times New Roman" pitchFamily="18" charset="0"/>
              </a:rPr>
              <a:t>әрдайым нақты</a:t>
            </a:r>
            <a:r>
              <a:rPr lang="kk-KZ"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buFontTx/>
              <a:buChar char="•"/>
            </a:pPr>
            <a:r>
              <a:rPr lang="kk-KZ" sz="2400" dirty="0">
                <a:latin typeface="Times New Roman" pitchFamily="18" charset="0"/>
                <a:cs typeface="Times New Roman" pitchFamily="18" charset="0"/>
              </a:rPr>
              <a:t>Өңдеу жүйесі мен орындау жүйесі </a:t>
            </a:r>
            <a:r>
              <a:rPr lang="kk-KZ" sz="2400" b="1" dirty="0">
                <a:latin typeface="Times New Roman" pitchFamily="18" charset="0"/>
                <a:cs typeface="Times New Roman" pitchFamily="18" charset="0"/>
              </a:rPr>
              <a:t>нақты </a:t>
            </a:r>
            <a:r>
              <a:rPr lang="kk-KZ" sz="2400" b="1" dirty="0" smtClean="0">
                <a:latin typeface="Times New Roman" pitchFamily="18" charset="0"/>
                <a:cs typeface="Times New Roman" pitchFamily="18" charset="0"/>
              </a:rPr>
              <a:t>межеленген.</a:t>
            </a:r>
            <a:endParaRPr lang="ru-RU" sz="2400" b="1"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xmlns="" val="1865582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800" dirty="0" smtClean="0">
                <a:solidFill>
                  <a:schemeClr val="bg1"/>
                </a:solidFill>
                <a:latin typeface="Verdana" pitchFamily="34" charset="0"/>
                <a:ea typeface="Verdana" pitchFamily="34" charset="0"/>
                <a:cs typeface="Verdana" pitchFamily="34" charset="0"/>
              </a:rPr>
              <a:t>      </a:t>
            </a:r>
            <a:r>
              <a:rPr lang="kk-KZ" sz="3600" dirty="0" smtClean="0">
                <a:latin typeface="Times New Roman" pitchFamily="18" charset="0"/>
                <a:cs typeface="Times New Roman" pitchFamily="18" charset="0"/>
              </a:rPr>
              <a:t>НУ </a:t>
            </a:r>
            <a:r>
              <a:rPr lang="kk-KZ" sz="3600" dirty="0">
                <a:latin typeface="Times New Roman" pitchFamily="18" charset="0"/>
                <a:cs typeface="Times New Roman" pitchFamily="18" charset="0"/>
              </a:rPr>
              <a:t>ОЖ орындалу жүйесі</a:t>
            </a:r>
            <a:r>
              <a:rPr lang="ru-RU" sz="3600" dirty="0"/>
              <a:t/>
            </a:r>
            <a:br>
              <a:rPr lang="ru-RU" sz="3600" dirty="0"/>
            </a:br>
            <a:endParaRPr lang="ru-RU" sz="36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p:txBody>
          <a:bodyPr>
            <a:normAutofit/>
          </a:bodyPr>
          <a:lstStyle/>
          <a:p>
            <a:pPr marL="0" indent="0">
              <a:buNone/>
            </a:pPr>
            <a:r>
              <a:rPr lang="kk-KZ" sz="2800" i="1" u="sng" dirty="0">
                <a:latin typeface="Times New Roman" pitchFamily="18" charset="0"/>
                <a:cs typeface="Times New Roman" pitchFamily="18" charset="0"/>
              </a:rPr>
              <a:t>НУОЖ орындалу жүйесі </a:t>
            </a:r>
            <a:r>
              <a:rPr lang="kk-KZ" sz="2800" dirty="0">
                <a:latin typeface="Times New Roman" pitchFamily="18" charset="0"/>
                <a:cs typeface="Times New Roman" pitchFamily="18" charset="0"/>
              </a:rPr>
              <a:t>– нақты уақыт қосымшасының функционалдануын қамтамасыз ететін құралдар жиынтығы:</a:t>
            </a:r>
            <a:endParaRPr lang="ru-RU" sz="2800" dirty="0">
              <a:latin typeface="Times New Roman" pitchFamily="18" charset="0"/>
              <a:cs typeface="Times New Roman" pitchFamily="18" charset="0"/>
            </a:endParaRPr>
          </a:p>
          <a:p>
            <a:r>
              <a:rPr lang="kk-KZ" sz="2800" dirty="0">
                <a:latin typeface="Times New Roman" pitchFamily="18" charset="0"/>
                <a:cs typeface="Times New Roman" pitchFamily="18" charset="0"/>
              </a:rPr>
              <a:t>	Ядро</a:t>
            </a:r>
            <a:endParaRPr lang="ru-RU" sz="2800" dirty="0">
              <a:latin typeface="Times New Roman" pitchFamily="18" charset="0"/>
              <a:cs typeface="Times New Roman" pitchFamily="18" charset="0"/>
            </a:endParaRPr>
          </a:p>
          <a:p>
            <a:r>
              <a:rPr lang="kk-KZ" sz="2800" dirty="0">
                <a:latin typeface="Times New Roman" pitchFamily="18" charset="0"/>
                <a:cs typeface="Times New Roman" pitchFamily="18" charset="0"/>
              </a:rPr>
              <a:t>	Драйверлер</a:t>
            </a:r>
            <a:endParaRPr lang="ru-RU" sz="2800" dirty="0">
              <a:latin typeface="Times New Roman" pitchFamily="18" charset="0"/>
              <a:cs typeface="Times New Roman" pitchFamily="18" charset="0"/>
            </a:endParaRPr>
          </a:p>
          <a:p>
            <a:r>
              <a:rPr lang="kk-KZ" sz="2800" dirty="0">
                <a:latin typeface="Times New Roman" pitchFamily="18" charset="0"/>
                <a:cs typeface="Times New Roman" pitchFamily="18" charset="0"/>
              </a:rPr>
              <a:t>	Орындалу модульдері.</a:t>
            </a:r>
            <a:endParaRPr lang="ru-RU" sz="2800" dirty="0">
              <a:latin typeface="Times New Roman" pitchFamily="18" charset="0"/>
              <a:cs typeface="Times New Roman" pitchFamily="18" charset="0"/>
            </a:endParaRPr>
          </a:p>
          <a:p>
            <a:endParaRPr lang="ru-RU" sz="1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3681838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800" dirty="0" smtClean="0">
                <a:solidFill>
                  <a:schemeClr val="bg1"/>
                </a:solidFill>
                <a:latin typeface="Verdana" pitchFamily="34" charset="0"/>
                <a:ea typeface="Verdana" pitchFamily="34" charset="0"/>
                <a:cs typeface="Verdana" pitchFamily="34" charset="0"/>
              </a:rPr>
              <a:t>     </a:t>
            </a:r>
            <a:r>
              <a:rPr lang="kk-KZ" sz="4000" dirty="0" smtClean="0"/>
              <a:t>Өңдеу </a:t>
            </a:r>
            <a:r>
              <a:rPr lang="kk-KZ" sz="4000" dirty="0"/>
              <a:t>жүйесі</a:t>
            </a:r>
            <a:r>
              <a:rPr lang="ru-RU" sz="2400" dirty="0"/>
              <a:t/>
            </a:r>
            <a:br>
              <a:rPr lang="ru-RU" sz="2400" dirty="0"/>
            </a:b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endParaRPr lang="ru-RU" sz="28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p:txBody>
          <a:bodyPr>
            <a:normAutofit/>
          </a:bodyPr>
          <a:lstStyle/>
          <a:p>
            <a:pPr marL="0" indent="0">
              <a:buNone/>
            </a:pPr>
            <a:r>
              <a:rPr lang="kk-KZ" sz="2000" i="1" u="sng" dirty="0">
                <a:latin typeface="Times New Roman" pitchFamily="18" charset="0"/>
                <a:cs typeface="Times New Roman" pitchFamily="18" charset="0"/>
              </a:rPr>
              <a:t>Өңдеу жүйесі </a:t>
            </a:r>
            <a:r>
              <a:rPr lang="kk-KZ" sz="2000" dirty="0">
                <a:latin typeface="Times New Roman" pitchFamily="18" charset="0"/>
                <a:cs typeface="Times New Roman" pitchFamily="18" charset="0"/>
              </a:rPr>
              <a:t>– нақты уақыт қосымшасының ретке келтіру мен құрылуын қамтамасыз ететін құралдар жиынтығы: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Компиляторлар</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Ретке келтірулері</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Барлық мүмкін болатын көмекші құралдар.</a:t>
            </a:r>
            <a:endParaRPr lang="ru-RU" sz="2000" dirty="0">
              <a:latin typeface="Times New Roman" pitchFamily="18" charset="0"/>
              <a:cs typeface="Times New Roman" pitchFamily="18" charset="0"/>
            </a:endParaRPr>
          </a:p>
          <a:p>
            <a:pPr marL="0" indent="0">
              <a:buNone/>
            </a:pPr>
            <a:r>
              <a:rPr lang="kk-KZ" sz="2000" b="1" dirty="0" smtClean="0">
                <a:latin typeface="Times New Roman" pitchFamily="18" charset="0"/>
                <a:cs typeface="Times New Roman" pitchFamily="18" charset="0"/>
              </a:rPr>
              <a:t>Құрамында </a:t>
            </a:r>
            <a:r>
              <a:rPr lang="kk-KZ" sz="2000" b="1" dirty="0">
                <a:latin typeface="Times New Roman" pitchFamily="18" charset="0"/>
                <a:cs typeface="Times New Roman" pitchFamily="18" charset="0"/>
              </a:rPr>
              <a:t>келесілер кездеседі:</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Ретке келтірудің аластатылған құрылғы;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Профильдеу құрылғысы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Эмуляцияның бүтін процессорының құрылғысы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Әрекеттегі тапсырмаларды ретке келтірудің арнайы құрылғылары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Модельдеу құрылғылары</a:t>
            </a:r>
            <a:endParaRPr lang="ru-RU" sz="2000" dirty="0">
              <a:latin typeface="Times New Roman" pitchFamily="18" charset="0"/>
              <a:cs typeface="Times New Roman" pitchFamily="18" charset="0"/>
            </a:endParaRPr>
          </a:p>
          <a:p>
            <a:endParaRPr lang="ru-RU" sz="1800"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xmlns="" val="2334415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endParaRPr lang="ru-RU" sz="2400" dirty="0" smtClean="0">
              <a:latin typeface="Times New Roman" pitchFamily="18" charset="0"/>
              <a:ea typeface="Verdana" pitchFamily="34" charset="0"/>
              <a:cs typeface="Times New Roman" pitchFamily="18" charset="0"/>
            </a:endParaRPr>
          </a:p>
          <a:p>
            <a:r>
              <a:rPr lang="kk-KZ" sz="2400" dirty="0">
                <a:latin typeface="Times New Roman" pitchFamily="18" charset="0"/>
                <a:cs typeface="Times New Roman" pitchFamily="18" charset="0"/>
              </a:rPr>
              <a:t>НУ ОЖ-не </a:t>
            </a:r>
            <a:r>
              <a:rPr lang="kk-KZ" sz="2400" b="1" dirty="0">
                <a:latin typeface="Times New Roman" pitchFamily="18" charset="0"/>
                <a:cs typeface="Times New Roman" pitchFamily="18" charset="0"/>
              </a:rPr>
              <a:t>параллелизм </a:t>
            </a:r>
            <a:r>
              <a:rPr lang="kk-KZ" sz="2400" dirty="0">
                <a:latin typeface="Times New Roman" pitchFamily="18" charset="0"/>
                <a:cs typeface="Times New Roman" pitchFamily="18" charset="0"/>
              </a:rPr>
              <a:t>кірістірілген.</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Барлық НУОЖ-лері </a:t>
            </a:r>
            <a:r>
              <a:rPr lang="kk-KZ" sz="2400" b="1" dirty="0">
                <a:latin typeface="Times New Roman" pitchFamily="18" charset="0"/>
                <a:cs typeface="Times New Roman" pitchFamily="18" charset="0"/>
              </a:rPr>
              <a:t>көп тапсырмалы</a:t>
            </a:r>
            <a:r>
              <a:rPr lang="kk-KZ" sz="2400" dirty="0">
                <a:latin typeface="Times New Roman" pitchFamily="18" charset="0"/>
                <a:cs typeface="Times New Roman" pitchFamily="18" charset="0"/>
              </a:rPr>
              <a:t> болып табылады. </a:t>
            </a:r>
            <a:endParaRPr lang="ru-RU" sz="2400" dirty="0">
              <a:latin typeface="Times New Roman" pitchFamily="18" charset="0"/>
              <a:cs typeface="Times New Roman" pitchFamily="18" charset="0"/>
            </a:endParaRPr>
          </a:p>
          <a:p>
            <a:r>
              <a:rPr lang="kk-KZ" sz="2400" b="1" dirty="0">
                <a:latin typeface="Times New Roman" pitchFamily="18" charset="0"/>
                <a:cs typeface="Times New Roman" pitchFamily="18" charset="0"/>
              </a:rPr>
              <a:t>Контексттің ауыстырып-қосу уақыты -  жүйенің процестен-процеске басқарманы беруге жұмсалған уақыты.. </a:t>
            </a:r>
            <a:endParaRPr lang="ru-RU" sz="2400" b="1" dirty="0">
              <a:latin typeface="Times New Roman" pitchFamily="18" charset="0"/>
              <a:cs typeface="Times New Roman" pitchFamily="18" charset="0"/>
            </a:endParaRPr>
          </a:p>
          <a:p>
            <a:r>
              <a:rPr lang="kk-KZ" sz="2400" b="1" dirty="0">
                <a:latin typeface="Times New Roman" pitchFamily="18" charset="0"/>
                <a:cs typeface="Times New Roman" pitchFamily="18" charset="0"/>
              </a:rPr>
              <a:t>Бұл НУОЖ-нің екінші параметрі. </a:t>
            </a:r>
            <a:endParaRPr lang="ru-RU" sz="2400" b="1" dirty="0">
              <a:latin typeface="Times New Roman" pitchFamily="18" charset="0"/>
              <a:cs typeface="Times New Roman" pitchFamily="18" charset="0"/>
            </a:endParaRPr>
          </a:p>
          <a:p>
            <a:endParaRPr lang="ru-RU" sz="2400" dirty="0">
              <a:latin typeface="Times New Roman" pitchFamily="18" charset="0"/>
              <a:ea typeface="Verdana" pitchFamily="34" charset="0"/>
              <a:cs typeface="Times New Roman" pitchFamily="18" charset="0"/>
            </a:endParaRPr>
          </a:p>
        </p:txBody>
      </p:sp>
      <p:sp>
        <p:nvSpPr>
          <p:cNvPr id="5"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kk-KZ" sz="2800" dirty="0" smtClean="0"/>
              <a:t/>
            </a:r>
            <a:br>
              <a:rPr lang="kk-KZ" sz="2800" dirty="0" smtClean="0"/>
            </a:br>
            <a:r>
              <a:rPr lang="kk-KZ" sz="4000" dirty="0" smtClean="0">
                <a:latin typeface="Times New Roman" pitchFamily="18" charset="0"/>
                <a:cs typeface="Times New Roman" pitchFamily="18" charset="0"/>
              </a:rPr>
              <a:t>Контексттің </a:t>
            </a:r>
            <a:r>
              <a:rPr lang="kk-KZ" sz="4000" dirty="0">
                <a:latin typeface="Times New Roman" pitchFamily="18" charset="0"/>
                <a:cs typeface="Times New Roman" pitchFamily="18" charset="0"/>
              </a:rPr>
              <a:t>ауыстырып-қосу уақыты</a:t>
            </a:r>
            <a:r>
              <a:rPr lang="ru-RU" sz="2800" dirty="0"/>
              <a:t/>
            </a:r>
            <a:br>
              <a:rPr lang="ru-RU" sz="2800" dirty="0"/>
            </a:b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endParaRPr lang="ru-RU" sz="28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3986782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400" dirty="0" smtClean="0">
                <a:latin typeface="Verdana" pitchFamily="34" charset="0"/>
                <a:ea typeface="Verdana" pitchFamily="34" charset="0"/>
                <a:cs typeface="Verdana" pitchFamily="34" charset="0"/>
              </a:rPr>
              <a:t/>
            </a:r>
            <a:br>
              <a:rPr lang="en-US" sz="2400" dirty="0" smtClean="0">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Нақты уақыт жүйесі </a:t>
            </a:r>
            <a:r>
              <a:rPr lang="ru-RU" sz="2400" dirty="0" smtClean="0">
                <a:latin typeface="Verdana" pitchFamily="34" charset="0"/>
                <a:ea typeface="Verdana" pitchFamily="34" charset="0"/>
                <a:cs typeface="Verdana" pitchFamily="34" charset="0"/>
              </a:rPr>
              <a:t>(</a:t>
            </a:r>
            <a:r>
              <a:rPr lang="en-US" sz="2400" dirty="0" smtClean="0">
                <a:latin typeface="Verdana" pitchFamily="34" charset="0"/>
                <a:ea typeface="Verdana" pitchFamily="34" charset="0"/>
                <a:cs typeface="Verdana" pitchFamily="34" charset="0"/>
              </a:rPr>
              <a:t>real-time system</a:t>
            </a:r>
            <a:r>
              <a:rPr lang="ru-RU" sz="2400" dirty="0" smtClean="0">
                <a:latin typeface="Verdana" pitchFamily="34" charset="0"/>
                <a:ea typeface="Verdana" pitchFamily="34" charset="0"/>
                <a:cs typeface="Verdana" pitchFamily="34" charset="0"/>
              </a:rPr>
              <a:t>)</a:t>
            </a:r>
            <a:endParaRPr lang="ru-RU" sz="2400" dirty="0">
              <a:latin typeface="Verdana" pitchFamily="34" charset="0"/>
              <a:ea typeface="Verdana" pitchFamily="34" charset="0"/>
              <a:cs typeface="Verdana" pitchFamily="34" charset="0"/>
            </a:endParaRPr>
          </a:p>
        </p:txBody>
      </p:sp>
      <p:sp>
        <p:nvSpPr>
          <p:cNvPr id="3" name="Объект 2"/>
          <p:cNvSpPr>
            <a:spLocks noGrp="1"/>
          </p:cNvSpPr>
          <p:nvPr>
            <p:ph idx="1"/>
          </p:nvPr>
        </p:nvSpPr>
        <p:spPr>
          <a:xfrm>
            <a:off x="457200" y="1600201"/>
            <a:ext cx="8229600" cy="1900808"/>
          </a:xfrm>
        </p:spPr>
        <p:txBody>
          <a:bodyPr>
            <a:normAutofit/>
          </a:bodyPr>
          <a:lstStyle/>
          <a:p>
            <a:pPr marL="0" indent="0">
              <a:buNone/>
            </a:pPr>
            <a:r>
              <a:rPr lang="ru-RU" sz="1800" dirty="0" smtClean="0">
                <a:latin typeface="Verdana" pitchFamily="34" charset="0"/>
                <a:ea typeface="Verdana" pitchFamily="34" charset="0"/>
                <a:cs typeface="Verdana" pitchFamily="34" charset="0"/>
              </a:rPr>
              <a:t>– у</a:t>
            </a:r>
            <a:r>
              <a:rPr lang="kk-KZ" sz="1800" dirty="0" smtClean="0">
                <a:latin typeface="Verdana" pitchFamily="34" charset="0"/>
                <a:ea typeface="Verdana" pitchFamily="34" charset="0"/>
                <a:cs typeface="Verdana" pitchFamily="34" charset="0"/>
              </a:rPr>
              <a:t>ақыттың нақты өлшемінде ақпаратты өңдеуге арналған есептеуіш жүйе.</a:t>
            </a:r>
            <a:endParaRPr lang="ru-RU" sz="1800" dirty="0" smtClean="0">
              <a:latin typeface="Verdana" pitchFamily="34" charset="0"/>
              <a:ea typeface="Verdana" pitchFamily="34" charset="0"/>
              <a:cs typeface="Verdana" pitchFamily="34" charset="0"/>
            </a:endParaRPr>
          </a:p>
          <a:p>
            <a:pPr marL="0" indent="0">
              <a:buNone/>
            </a:pPr>
            <a:endParaRPr lang="ru-RU" dirty="0"/>
          </a:p>
        </p:txBody>
      </p:sp>
      <p:grpSp>
        <p:nvGrpSpPr>
          <p:cNvPr id="4" name="Group 21"/>
          <p:cNvGrpSpPr>
            <a:grpSpLocks/>
          </p:cNvGrpSpPr>
          <p:nvPr/>
        </p:nvGrpSpPr>
        <p:grpSpPr bwMode="auto">
          <a:xfrm>
            <a:off x="462615" y="3678250"/>
            <a:ext cx="6163611" cy="1478941"/>
            <a:chOff x="56" y="2387"/>
            <a:chExt cx="3777" cy="816"/>
          </a:xfrm>
        </p:grpSpPr>
        <p:grpSp>
          <p:nvGrpSpPr>
            <p:cNvPr id="6" name="Group 16"/>
            <p:cNvGrpSpPr>
              <a:grpSpLocks/>
            </p:cNvGrpSpPr>
            <p:nvPr/>
          </p:nvGrpSpPr>
          <p:grpSpPr bwMode="auto">
            <a:xfrm>
              <a:off x="56" y="2387"/>
              <a:ext cx="904" cy="816"/>
              <a:chOff x="24" y="2387"/>
              <a:chExt cx="1412" cy="1406"/>
            </a:xfrm>
          </p:grpSpPr>
          <p:sp>
            <p:nvSpPr>
              <p:cNvPr id="19" name="Oval 4"/>
              <p:cNvSpPr>
                <a:spLocks noChangeArrowheads="1"/>
              </p:cNvSpPr>
              <p:nvPr/>
            </p:nvSpPr>
            <p:spPr bwMode="auto">
              <a:xfrm>
                <a:off x="113" y="2387"/>
                <a:ext cx="1316" cy="1406"/>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0" name="Text Box 5"/>
              <p:cNvSpPr txBox="1">
                <a:spLocks noChangeArrowheads="1"/>
              </p:cNvSpPr>
              <p:nvPr/>
            </p:nvSpPr>
            <p:spPr bwMode="auto">
              <a:xfrm>
                <a:off x="24" y="2833"/>
                <a:ext cx="1412" cy="7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1500" dirty="0" smtClean="0">
                    <a:latin typeface="Verdana" pitchFamily="34" charset="0"/>
                    <a:ea typeface="Verdana" pitchFamily="34" charset="0"/>
                    <a:cs typeface="Verdana" pitchFamily="34" charset="0"/>
                  </a:rPr>
                  <a:t>Физикалық </a:t>
                </a:r>
              </a:p>
              <a:p>
                <a:pPr algn="ctr" eaLnBrk="1" hangingPunct="1"/>
                <a:r>
                  <a:rPr lang="kk-KZ" sz="1500" dirty="0" smtClean="0">
                    <a:latin typeface="Verdana" pitchFamily="34" charset="0"/>
                    <a:ea typeface="Verdana" pitchFamily="34" charset="0"/>
                    <a:cs typeface="Verdana" pitchFamily="34" charset="0"/>
                  </a:rPr>
                  <a:t>процесстегі  </a:t>
                </a:r>
              </a:p>
              <a:p>
                <a:pPr algn="ctr" eaLnBrk="1" hangingPunct="1"/>
                <a:r>
                  <a:rPr lang="kk-KZ" sz="1500" dirty="0" smtClean="0">
                    <a:latin typeface="Verdana" pitchFamily="34" charset="0"/>
                    <a:ea typeface="Verdana" pitchFamily="34" charset="0"/>
                    <a:cs typeface="Verdana" pitchFamily="34" charset="0"/>
                  </a:rPr>
                  <a:t>өзгерісі</a:t>
                </a:r>
                <a:endParaRPr lang="ru-RU" sz="1500" dirty="0">
                  <a:latin typeface="Verdana" pitchFamily="34" charset="0"/>
                  <a:ea typeface="Verdana" pitchFamily="34" charset="0"/>
                  <a:cs typeface="Verdana" pitchFamily="34" charset="0"/>
                </a:endParaRPr>
              </a:p>
            </p:txBody>
          </p:sp>
        </p:grpSp>
        <p:grpSp>
          <p:nvGrpSpPr>
            <p:cNvPr id="7" name="Group 17"/>
            <p:cNvGrpSpPr>
              <a:grpSpLocks/>
            </p:cNvGrpSpPr>
            <p:nvPr/>
          </p:nvGrpSpPr>
          <p:grpSpPr bwMode="auto">
            <a:xfrm>
              <a:off x="1187" y="2387"/>
              <a:ext cx="694" cy="816"/>
              <a:chOff x="1746" y="2387"/>
              <a:chExt cx="862" cy="1406"/>
            </a:xfrm>
          </p:grpSpPr>
          <p:sp>
            <p:nvSpPr>
              <p:cNvPr id="17" name="Rectangle 7"/>
              <p:cNvSpPr>
                <a:spLocks noChangeArrowheads="1"/>
              </p:cNvSpPr>
              <p:nvPr/>
            </p:nvSpPr>
            <p:spPr bwMode="auto">
              <a:xfrm>
                <a:off x="1746" y="2387"/>
                <a:ext cx="862" cy="1406"/>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8" name="Text Box 8"/>
              <p:cNvSpPr txBox="1">
                <a:spLocks noChangeArrowheads="1"/>
              </p:cNvSpPr>
              <p:nvPr/>
            </p:nvSpPr>
            <p:spPr bwMode="auto">
              <a:xfrm>
                <a:off x="1763" y="2833"/>
                <a:ext cx="653" cy="5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1500" dirty="0" smtClean="0">
                    <a:latin typeface="Verdana" pitchFamily="34" charset="0"/>
                    <a:ea typeface="Verdana" pitchFamily="34" charset="0"/>
                    <a:cs typeface="Verdana" pitchFamily="34" charset="0"/>
                  </a:rPr>
                  <a:t>Кіріс </a:t>
                </a:r>
              </a:p>
              <a:p>
                <a:pPr algn="ctr" eaLnBrk="1" hangingPunct="1"/>
                <a:r>
                  <a:rPr lang="kk-KZ" sz="1500" dirty="0" smtClean="0">
                    <a:latin typeface="Verdana" pitchFamily="34" charset="0"/>
                    <a:ea typeface="Verdana" pitchFamily="34" charset="0"/>
                    <a:cs typeface="Verdana" pitchFamily="34" charset="0"/>
                  </a:rPr>
                  <a:t>сигнал</a:t>
                </a:r>
                <a:endParaRPr lang="ru-RU" sz="1500" dirty="0">
                  <a:latin typeface="Verdana" pitchFamily="34" charset="0"/>
                  <a:ea typeface="Verdana" pitchFamily="34" charset="0"/>
                  <a:cs typeface="Verdana" pitchFamily="34" charset="0"/>
                </a:endParaRPr>
              </a:p>
            </p:txBody>
          </p:sp>
        </p:grpSp>
        <p:grpSp>
          <p:nvGrpSpPr>
            <p:cNvPr id="8" name="Group 18"/>
            <p:cNvGrpSpPr>
              <a:grpSpLocks/>
            </p:cNvGrpSpPr>
            <p:nvPr/>
          </p:nvGrpSpPr>
          <p:grpSpPr bwMode="auto">
            <a:xfrm>
              <a:off x="2109" y="2387"/>
              <a:ext cx="725" cy="816"/>
              <a:chOff x="2971" y="2387"/>
              <a:chExt cx="1134" cy="1406"/>
            </a:xfrm>
          </p:grpSpPr>
          <p:sp>
            <p:nvSpPr>
              <p:cNvPr id="15" name="Rectangle 9"/>
              <p:cNvSpPr>
                <a:spLocks noChangeArrowheads="1"/>
              </p:cNvSpPr>
              <p:nvPr/>
            </p:nvSpPr>
            <p:spPr bwMode="auto">
              <a:xfrm>
                <a:off x="2971" y="2387"/>
                <a:ext cx="1134" cy="1406"/>
              </a:xfrm>
              <a:prstGeom prst="rect">
                <a:avLst/>
              </a:prstGeom>
              <a:solidFill>
                <a:schemeClr val="accent6">
                  <a:lumMod val="40000"/>
                  <a:lumOff val="6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6" name="Text Box 11"/>
              <p:cNvSpPr txBox="1">
                <a:spLocks noChangeArrowheads="1"/>
              </p:cNvSpPr>
              <p:nvPr/>
            </p:nvSpPr>
            <p:spPr bwMode="auto">
              <a:xfrm>
                <a:off x="3253" y="2954"/>
                <a:ext cx="609" cy="307"/>
              </a:xfrm>
              <a:prstGeom prst="rect">
                <a:avLst/>
              </a:prstGeom>
              <a:solidFill>
                <a:schemeClr val="accent6">
                  <a:lumMod val="40000"/>
                  <a:lumOff val="6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1500" dirty="0" smtClean="0">
                    <a:latin typeface="Verdana" pitchFamily="34" charset="0"/>
                    <a:ea typeface="Verdana" pitchFamily="34" charset="0"/>
                    <a:cs typeface="Verdana" pitchFamily="34" charset="0"/>
                  </a:rPr>
                  <a:t>НУЖ</a:t>
                </a:r>
                <a:endParaRPr lang="ru-RU" sz="1500" dirty="0">
                  <a:latin typeface="Verdana" pitchFamily="34" charset="0"/>
                  <a:ea typeface="Verdana" pitchFamily="34" charset="0"/>
                  <a:cs typeface="Verdana" pitchFamily="34" charset="0"/>
                </a:endParaRPr>
              </a:p>
            </p:txBody>
          </p:sp>
        </p:grpSp>
        <p:sp>
          <p:nvSpPr>
            <p:cNvPr id="10" name="Rectangle 10"/>
            <p:cNvSpPr>
              <a:spLocks noChangeArrowheads="1"/>
            </p:cNvSpPr>
            <p:nvPr/>
          </p:nvSpPr>
          <p:spPr bwMode="auto">
            <a:xfrm>
              <a:off x="3061" y="2387"/>
              <a:ext cx="772" cy="816"/>
            </a:xfrm>
            <a:prstGeom prst="rect">
              <a:avLst/>
            </a:prstGeom>
            <a:solidFill>
              <a:srgbClr val="FF99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1" name="Text Box 12"/>
            <p:cNvSpPr txBox="1">
              <a:spLocks noChangeArrowheads="1"/>
            </p:cNvSpPr>
            <p:nvPr/>
          </p:nvSpPr>
          <p:spPr bwMode="auto">
            <a:xfrm>
              <a:off x="3107" y="2646"/>
              <a:ext cx="726" cy="306"/>
            </a:xfrm>
            <a:prstGeom prst="rect">
              <a:avLst/>
            </a:prstGeom>
            <a:solidFill>
              <a:srgbClr val="FF99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1500" dirty="0" smtClean="0">
                  <a:latin typeface="Verdana" pitchFamily="34" charset="0"/>
                  <a:ea typeface="Verdana" pitchFamily="34" charset="0"/>
                  <a:cs typeface="Verdana" pitchFamily="34" charset="0"/>
                </a:rPr>
                <a:t>Шығыс</a:t>
              </a:r>
              <a:endParaRPr lang="ru-RU" sz="1500" dirty="0">
                <a:latin typeface="Verdana" pitchFamily="34" charset="0"/>
                <a:ea typeface="Verdana" pitchFamily="34" charset="0"/>
                <a:cs typeface="Verdana" pitchFamily="34" charset="0"/>
              </a:endParaRPr>
            </a:p>
            <a:p>
              <a:pPr algn="ctr" eaLnBrk="1" hangingPunct="1"/>
              <a:r>
                <a:rPr lang="ru-RU" sz="1500" dirty="0">
                  <a:latin typeface="Verdana" pitchFamily="34" charset="0"/>
                  <a:ea typeface="Verdana" pitchFamily="34" charset="0"/>
                  <a:cs typeface="Verdana" pitchFamily="34" charset="0"/>
                </a:rPr>
                <a:t>сигнал</a:t>
              </a:r>
            </a:p>
          </p:txBody>
        </p:sp>
        <p:sp>
          <p:nvSpPr>
            <p:cNvPr id="12" name="Line 13"/>
            <p:cNvSpPr>
              <a:spLocks noChangeShapeType="1"/>
            </p:cNvSpPr>
            <p:nvPr/>
          </p:nvSpPr>
          <p:spPr bwMode="auto">
            <a:xfrm>
              <a:off x="975" y="2795"/>
              <a:ext cx="203" cy="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3" name="Line 14"/>
            <p:cNvSpPr>
              <a:spLocks noChangeShapeType="1"/>
            </p:cNvSpPr>
            <p:nvPr/>
          </p:nvSpPr>
          <p:spPr bwMode="auto">
            <a:xfrm>
              <a:off x="1882" y="2795"/>
              <a:ext cx="232" cy="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4" name="Line 15"/>
            <p:cNvSpPr>
              <a:spLocks noChangeShapeType="1"/>
            </p:cNvSpPr>
            <p:nvPr/>
          </p:nvSpPr>
          <p:spPr bwMode="auto">
            <a:xfrm>
              <a:off x="2835" y="2795"/>
              <a:ext cx="232" cy="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31890760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1800" dirty="0" err="1" smtClean="0">
                <a:latin typeface="Verdana" pitchFamily="34" charset="0"/>
                <a:ea typeface="Verdana" pitchFamily="34" charset="0"/>
                <a:cs typeface="Verdana" pitchFamily="34" charset="0"/>
              </a:rPr>
              <a:t>монолитті</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операциялық жүйе,</a:t>
            </a:r>
            <a:endParaRPr lang="ru-RU" sz="1800" dirty="0" smtClean="0">
              <a:latin typeface="Verdana" pitchFamily="34" charset="0"/>
              <a:ea typeface="Verdana" pitchFamily="34" charset="0"/>
              <a:cs typeface="Verdana" pitchFamily="34" charset="0"/>
            </a:endParaRPr>
          </a:p>
          <a:p>
            <a:endParaRPr lang="ru-RU" sz="1800" dirty="0" smtClean="0">
              <a:latin typeface="Verdana" pitchFamily="34" charset="0"/>
              <a:ea typeface="Verdana" pitchFamily="34" charset="0"/>
              <a:cs typeface="Verdana" pitchFamily="34" charset="0"/>
            </a:endParaRPr>
          </a:p>
          <a:p>
            <a:pPr marL="0" indent="0">
              <a:buNone/>
            </a:pPr>
            <a:r>
              <a:rPr lang="ru-RU" sz="1800" dirty="0" smtClean="0">
                <a:latin typeface="Verdana" pitchFamily="34" charset="0"/>
                <a:ea typeface="Verdana" pitchFamily="34" charset="0"/>
                <a:cs typeface="Verdana" pitchFamily="34" charset="0"/>
              </a:rPr>
              <a:t>микроядро </a:t>
            </a:r>
            <a:r>
              <a:rPr lang="ru-RU" sz="1800" dirty="0" err="1" smtClean="0">
                <a:latin typeface="Verdana" pitchFamily="34" charset="0"/>
                <a:ea typeface="Verdana" pitchFamily="34" charset="0"/>
                <a:cs typeface="Verdana" pitchFamily="34" charset="0"/>
              </a:rPr>
              <a:t>негізіндегі</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операциялық жүйе</a:t>
            </a:r>
            <a:r>
              <a:rPr lang="ru-RU" sz="1800" dirty="0" smtClean="0">
                <a:latin typeface="Verdana" pitchFamily="34" charset="0"/>
                <a:ea typeface="Verdana" pitchFamily="34" charset="0"/>
                <a:cs typeface="Verdana" pitchFamily="34" charset="0"/>
              </a:rPr>
              <a:t>,</a:t>
            </a:r>
          </a:p>
          <a:p>
            <a:endParaRPr lang="ru-RU" sz="1800" dirty="0" smtClean="0">
              <a:latin typeface="Verdana" pitchFamily="34" charset="0"/>
              <a:ea typeface="Verdana" pitchFamily="34" charset="0"/>
              <a:cs typeface="Verdana" pitchFamily="34" charset="0"/>
            </a:endParaRPr>
          </a:p>
          <a:p>
            <a:pPr marL="0" indent="0">
              <a:buNone/>
            </a:pPr>
            <a:r>
              <a:rPr lang="ru-RU" sz="1800" dirty="0" err="1" smtClean="0">
                <a:latin typeface="Verdana" pitchFamily="34" charset="0"/>
                <a:ea typeface="Verdana" pitchFamily="34" charset="0"/>
                <a:cs typeface="Verdana" pitchFamily="34" charset="0"/>
              </a:rPr>
              <a:t>Объектіге</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бағытталған операциялық жүйе.</a:t>
            </a:r>
            <a:endParaRPr lang="ru-RU" sz="1800" dirty="0" smtClean="0">
              <a:latin typeface="Verdana" pitchFamily="34" charset="0"/>
              <a:ea typeface="Verdana" pitchFamily="34" charset="0"/>
              <a:cs typeface="Verdana" pitchFamily="34" charset="0"/>
            </a:endParaRPr>
          </a:p>
          <a:p>
            <a:endParaRPr lang="ru-RU" sz="1800" dirty="0">
              <a:latin typeface="Verdana" pitchFamily="34" charset="0"/>
              <a:ea typeface="Verdana" pitchFamily="34" charset="0"/>
              <a:cs typeface="Verdana" pitchFamily="34" charset="0"/>
            </a:endParaRPr>
          </a:p>
        </p:txBody>
      </p:sp>
      <p:sp>
        <p:nvSpPr>
          <p:cNvPr id="5"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en-US" sz="2700" dirty="0" smtClean="0">
                <a:latin typeface="Verdana" pitchFamily="34" charset="0"/>
                <a:ea typeface="Verdana" pitchFamily="34" charset="0"/>
                <a:cs typeface="Verdana" pitchFamily="34" charset="0"/>
              </a:rPr>
              <a:t/>
            </a:r>
            <a:br>
              <a:rPr lang="en-US" sz="2700" dirty="0" smtClean="0">
                <a:latin typeface="Verdana" pitchFamily="34" charset="0"/>
                <a:ea typeface="Verdana" pitchFamily="34" charset="0"/>
                <a:cs typeface="Verdana" pitchFamily="34" charset="0"/>
              </a:rPr>
            </a:br>
            <a:r>
              <a:rPr lang="kk-KZ" sz="2700" dirty="0" smtClean="0">
                <a:latin typeface="Verdana" pitchFamily="34" charset="0"/>
                <a:ea typeface="Verdana" pitchFamily="34" charset="0"/>
                <a:cs typeface="Verdana" pitchFamily="34" charset="0"/>
              </a:rPr>
              <a:t>Ішкі архитектурасындағы операциялық жүйенің айырмашылығы</a:t>
            </a: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endParaRPr lang="ru-RU" sz="28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732468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ru-RU" sz="1800" b="1" dirty="0" err="1" smtClean="0">
                <a:latin typeface="Verdana" pitchFamily="34" charset="0"/>
                <a:ea typeface="Verdana" pitchFamily="34" charset="0"/>
                <a:cs typeface="Verdana" pitchFamily="34" charset="0"/>
              </a:rPr>
              <a:t>Тапсырма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(нақты уақытты операциялық жүйенің көптапсырмалығы</a:t>
            </a:r>
            <a:r>
              <a:rPr lang="ru-RU" sz="1800" dirty="0" smtClean="0">
                <a:latin typeface="Verdana" pitchFamily="34" charset="0"/>
                <a:ea typeface="Verdana" pitchFamily="34" charset="0"/>
                <a:cs typeface="Verdana" pitchFamily="34" charset="0"/>
              </a:rPr>
              <a:t>) – </a:t>
            </a:r>
            <a:r>
              <a:rPr lang="kk-KZ" sz="1800" dirty="0" smtClean="0">
                <a:latin typeface="Verdana" pitchFamily="34" charset="0"/>
                <a:ea typeface="Verdana" pitchFamily="34" charset="0"/>
                <a:cs typeface="Verdana" pitchFamily="34" charset="0"/>
              </a:rPr>
              <a:t>логикалық аяқталған функциялық жүйені орындау үшін операциялар тобын (машиналық инструкция) айтамыз.</a:t>
            </a:r>
          </a:p>
          <a:p>
            <a:pPr marL="0" indent="0">
              <a:buNone/>
            </a:pPr>
            <a:endParaRPr lang="ru-RU" sz="1800" dirty="0" smtClean="0">
              <a:latin typeface="Verdana" pitchFamily="34" charset="0"/>
              <a:ea typeface="Verdana" pitchFamily="34" charset="0"/>
              <a:cs typeface="Verdana" pitchFamily="34" charset="0"/>
            </a:endParaRPr>
          </a:p>
          <a:p>
            <a:pPr marL="0" indent="0">
              <a:buNone/>
            </a:pPr>
            <a:r>
              <a:rPr lang="ru-RU" sz="1800" b="1" dirty="0" err="1" smtClean="0">
                <a:latin typeface="Verdana" pitchFamily="34" charset="0"/>
                <a:ea typeface="Verdana" pitchFamily="34" charset="0"/>
                <a:cs typeface="Verdana" pitchFamily="34" charset="0"/>
              </a:rPr>
              <a:t>Тапсырманың екі</a:t>
            </a:r>
            <a:r>
              <a:rPr lang="ru-RU" sz="1800" b="1" dirty="0" smtClean="0">
                <a:latin typeface="Verdana" pitchFamily="34" charset="0"/>
                <a:ea typeface="Verdana" pitchFamily="34" charset="0"/>
                <a:cs typeface="Verdana" pitchFamily="34" charset="0"/>
              </a:rPr>
              <a:t> </a:t>
            </a:r>
            <a:r>
              <a:rPr lang="ru-RU" sz="1800" b="1" dirty="0" err="1" smtClean="0">
                <a:latin typeface="Verdana" pitchFamily="34" charset="0"/>
                <a:ea typeface="Verdana" pitchFamily="34" charset="0"/>
                <a:cs typeface="Verdana" pitchFamily="34" charset="0"/>
              </a:rPr>
              <a:t>түрі </a:t>
            </a:r>
            <a:r>
              <a:rPr lang="ru-RU" sz="1800" b="1" dirty="0" smtClean="0">
                <a:latin typeface="Verdana" pitchFamily="34" charset="0"/>
                <a:ea typeface="Verdana" pitchFamily="34" charset="0"/>
                <a:cs typeface="Verdana" pitchFamily="34" charset="0"/>
              </a:rPr>
              <a:t>бар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процесстер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және ағымдар.</a:t>
            </a:r>
            <a:endParaRPr lang="ru-RU" sz="1800" dirty="0" smtClean="0">
              <a:latin typeface="Verdana" pitchFamily="34" charset="0"/>
              <a:ea typeface="Verdana" pitchFamily="34" charset="0"/>
              <a:cs typeface="Verdana" pitchFamily="34" charset="0"/>
            </a:endParaRPr>
          </a:p>
          <a:p>
            <a:endParaRPr lang="ru-RU" sz="1800" dirty="0" smtClean="0">
              <a:latin typeface="Verdana" pitchFamily="34" charset="0"/>
              <a:ea typeface="Verdana" pitchFamily="34" charset="0"/>
              <a:cs typeface="Verdana" pitchFamily="34" charset="0"/>
            </a:endParaRPr>
          </a:p>
          <a:p>
            <a:pPr marL="0" indent="0">
              <a:buNone/>
            </a:pPr>
            <a:r>
              <a:rPr lang="ru-RU" sz="1800" b="1" dirty="0" smtClean="0">
                <a:latin typeface="Verdana" pitchFamily="34" charset="0"/>
                <a:ea typeface="Verdana" pitchFamily="34" charset="0"/>
                <a:cs typeface="Verdana" pitchFamily="34" charset="0"/>
              </a:rPr>
              <a:t>Процесс</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жеке</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жүктелетін программалық </a:t>
            </a:r>
            <a:r>
              <a:rPr lang="ru-RU" sz="1800" dirty="0" smtClean="0">
                <a:latin typeface="Verdana" pitchFamily="34" charset="0"/>
                <a:ea typeface="Verdana" pitchFamily="34" charset="0"/>
                <a:cs typeface="Verdana" pitchFamily="34" charset="0"/>
              </a:rPr>
              <a:t>модуль (файл),</a:t>
            </a:r>
            <a:r>
              <a:rPr lang="ru-RU" sz="1800" dirty="0" err="1" smtClean="0">
                <a:latin typeface="Verdana" pitchFamily="34" charset="0"/>
                <a:ea typeface="Verdana" pitchFamily="34" charset="0"/>
                <a:cs typeface="Verdana" pitchFamily="34" charset="0"/>
              </a:rPr>
              <a:t>яғни орындалу</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барысында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мәліметтер </a:t>
            </a:r>
            <a:r>
              <a:rPr lang="ru-RU" sz="1800" dirty="0" smtClean="0">
                <a:latin typeface="Verdana" pitchFamily="34" charset="0"/>
                <a:ea typeface="Verdana" pitchFamily="34" charset="0"/>
                <a:cs typeface="Verdana" pitchFamily="34" charset="0"/>
              </a:rPr>
              <a:t>мен </a:t>
            </a:r>
            <a:r>
              <a:rPr lang="ru-RU" sz="1800" dirty="0" err="1" smtClean="0">
                <a:latin typeface="Verdana" pitchFamily="34" charset="0"/>
                <a:ea typeface="Verdana" pitchFamily="34" charset="0"/>
                <a:cs typeface="Verdana" pitchFamily="34" charset="0"/>
              </a:rPr>
              <a:t>кодтар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үшін тәуелсіз өзінің жадысынан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аймақ  бөліп береді</a:t>
            </a:r>
            <a:r>
              <a:rPr lang="ru-RU" sz="1800" dirty="0" smtClean="0">
                <a:latin typeface="Verdana" pitchFamily="34" charset="0"/>
                <a:ea typeface="Verdana" pitchFamily="34" charset="0"/>
                <a:cs typeface="Verdana" pitchFamily="34" charset="0"/>
              </a:rPr>
              <a:t>.</a:t>
            </a:r>
          </a:p>
          <a:p>
            <a:r>
              <a:rPr lang="kk-KZ" sz="1800" dirty="0" smtClean="0">
                <a:latin typeface="Verdana" pitchFamily="34" charset="0"/>
                <a:ea typeface="Verdana" pitchFamily="34" charset="0"/>
                <a:cs typeface="Verdana" pitchFamily="34" charset="0"/>
              </a:rPr>
              <a:t>Ағымдардың айрмашылығы кодтар мен мәліметтер үшін бір текті бағдарламалық өнімнен  ортақ аймақ бөліп береді.</a:t>
            </a:r>
            <a:endParaRPr lang="ru-RU" sz="1800" dirty="0" smtClean="0">
              <a:latin typeface="Verdana" pitchFamily="34" charset="0"/>
              <a:ea typeface="Verdana" pitchFamily="34" charset="0"/>
              <a:cs typeface="Verdana" pitchFamily="34" charset="0"/>
            </a:endParaRPr>
          </a:p>
          <a:p>
            <a:endParaRPr lang="ru-RU" sz="1800" dirty="0">
              <a:latin typeface="Verdana" pitchFamily="34" charset="0"/>
              <a:ea typeface="Verdana" pitchFamily="34" charset="0"/>
              <a:cs typeface="Verdana" pitchFamily="34" charset="0"/>
            </a:endParaRPr>
          </a:p>
        </p:txBody>
      </p:sp>
      <p:sp>
        <p:nvSpPr>
          <p:cNvPr id="5"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Тапсырмалар</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процесстер</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ағымдар</a:t>
            </a:r>
            <a:r>
              <a:rPr lang="ru-RU" sz="2400" dirty="0" smtClean="0">
                <a:latin typeface="Verdana" pitchFamily="34" charset="0"/>
                <a:ea typeface="Verdana" pitchFamily="34" charset="0"/>
                <a:cs typeface="Verdana" pitchFamily="34" charset="0"/>
              </a:rPr>
              <a:t/>
            </a:r>
            <a:br>
              <a:rPr lang="ru-RU" sz="2400" dirty="0" smtClean="0">
                <a:latin typeface="Verdana" pitchFamily="34" charset="0"/>
                <a:ea typeface="Verdana" pitchFamily="34" charset="0"/>
                <a:cs typeface="Verdana" pitchFamily="34" charset="0"/>
              </a:rPr>
            </a:br>
            <a:endParaRPr lang="ru-RU" sz="24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142733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a:buFontTx/>
              <a:buAutoNum type="arabicPeriod"/>
            </a:pPr>
            <a:r>
              <a:rPr lang="kk-KZ" sz="1800" dirty="0" smtClean="0">
                <a:latin typeface="Verdana" pitchFamily="34" charset="0"/>
                <a:ea typeface="Verdana" pitchFamily="34" charset="0"/>
                <a:cs typeface="Verdana" pitchFamily="34" charset="0"/>
              </a:rPr>
              <a:t>Жадының сыртқы және ішкі ресурстарын үнемдеу.</a:t>
            </a:r>
            <a:endParaRPr lang="ru-RU" sz="1800" dirty="0" smtClean="0">
              <a:latin typeface="Verdana" pitchFamily="34" charset="0"/>
              <a:ea typeface="Verdana" pitchFamily="34" charset="0"/>
              <a:cs typeface="Verdana" pitchFamily="34" charset="0"/>
            </a:endParaRPr>
          </a:p>
          <a:p>
            <a:pPr>
              <a:buFontTx/>
              <a:buAutoNum type="arabicPeriod"/>
            </a:pPr>
            <a:endParaRPr lang="ru-RU" sz="1800" dirty="0" smtClean="0">
              <a:latin typeface="Verdana" pitchFamily="34" charset="0"/>
              <a:ea typeface="Verdana" pitchFamily="34" charset="0"/>
              <a:cs typeface="Verdana" pitchFamily="34" charset="0"/>
            </a:endParaRPr>
          </a:p>
          <a:p>
            <a:pPr>
              <a:buFontTx/>
              <a:buAutoNum type="arabicPeriod"/>
            </a:pPr>
            <a:r>
              <a:rPr lang="kk-KZ" sz="1800" dirty="0" smtClean="0">
                <a:latin typeface="Verdana" pitchFamily="34" charset="0"/>
                <a:ea typeface="Verdana" pitchFamily="34" charset="0"/>
                <a:cs typeface="Verdana" pitchFamily="34" charset="0"/>
              </a:rPr>
              <a:t>Хабарлама өзара алмасудағы тиімді ұйымдастыру.</a:t>
            </a:r>
            <a:endParaRPr lang="ru-RU" sz="1800" dirty="0" smtClean="0">
              <a:latin typeface="Verdana" pitchFamily="34" charset="0"/>
              <a:ea typeface="Verdana" pitchFamily="34" charset="0"/>
              <a:cs typeface="Verdana" pitchFamily="34" charset="0"/>
            </a:endParaRPr>
          </a:p>
          <a:p>
            <a:pPr>
              <a:buFontTx/>
              <a:buAutoNum type="arabicPeriod"/>
            </a:pPr>
            <a:endParaRPr lang="ru-RU" sz="1800" dirty="0" smtClean="0">
              <a:latin typeface="Verdana" pitchFamily="34" charset="0"/>
              <a:ea typeface="Verdana" pitchFamily="34" charset="0"/>
              <a:cs typeface="Verdana" pitchFamily="34" charset="0"/>
            </a:endParaRPr>
          </a:p>
          <a:p>
            <a:pPr>
              <a:buFontTx/>
              <a:buAutoNum type="arabicPeriod"/>
            </a:pPr>
            <a:r>
              <a:rPr lang="ru-RU" sz="1800" dirty="0" err="1" smtClean="0">
                <a:latin typeface="Verdana" pitchFamily="34" charset="0"/>
                <a:ea typeface="Verdana" pitchFamily="34" charset="0"/>
                <a:cs typeface="Verdana" pitchFamily="34" charset="0"/>
              </a:rPr>
              <a:t>Процесспен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салыстырғанда,ағымдар өзара қосылуында </a:t>
            </a:r>
            <a:r>
              <a:rPr lang="ru-RU" sz="1800" dirty="0" smtClean="0">
                <a:latin typeface="Verdana" pitchFamily="34" charset="0"/>
                <a:ea typeface="Verdana" pitchFamily="34" charset="0"/>
                <a:cs typeface="Verdana" pitchFamily="34" charset="0"/>
              </a:rPr>
              <a:t>аз </a:t>
            </a:r>
            <a:r>
              <a:rPr lang="ru-RU" sz="1800" dirty="0" err="1" smtClean="0">
                <a:latin typeface="Verdana" pitchFamily="34" charset="0"/>
                <a:ea typeface="Verdana" pitchFamily="34" charset="0"/>
                <a:cs typeface="Verdana" pitchFamily="34" charset="0"/>
              </a:rPr>
              <a:t>уақытты жұмсайды</a:t>
            </a:r>
            <a:r>
              <a:rPr lang="ru-RU" sz="1800" dirty="0" smtClean="0">
                <a:latin typeface="Verdana" pitchFamily="34" charset="0"/>
                <a:ea typeface="Verdana" pitchFamily="34" charset="0"/>
                <a:cs typeface="Verdana" pitchFamily="34" charset="0"/>
              </a:rPr>
              <a:t>.</a:t>
            </a:r>
          </a:p>
          <a:p>
            <a:pPr>
              <a:buFontTx/>
              <a:buAutoNum type="arabicPeriod"/>
            </a:pPr>
            <a:endParaRPr lang="ru-RU" sz="1800" dirty="0" smtClean="0">
              <a:latin typeface="Verdana" pitchFamily="34" charset="0"/>
              <a:ea typeface="Verdana" pitchFamily="34" charset="0"/>
              <a:cs typeface="Verdana" pitchFamily="34" charset="0"/>
            </a:endParaRPr>
          </a:p>
          <a:p>
            <a:pPr>
              <a:buFontTx/>
              <a:buAutoNum type="arabicPeriod"/>
            </a:pPr>
            <a:r>
              <a:rPr lang="ru-RU" sz="1800" dirty="0" err="1" smtClean="0">
                <a:latin typeface="Verdana" pitchFamily="34" charset="0"/>
                <a:ea typeface="Verdana" pitchFamily="34" charset="0"/>
                <a:cs typeface="Verdana" pitchFamily="34" charset="0"/>
              </a:rPr>
              <a:t>Бағдарлама ретке</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келтірушісі</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оңай әрі тиімді</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қолданылады.</a:t>
            </a:r>
            <a:endParaRPr lang="ru-RU" sz="1800" dirty="0" smtClean="0">
              <a:latin typeface="Verdana" pitchFamily="34" charset="0"/>
              <a:ea typeface="Verdana" pitchFamily="34" charset="0"/>
              <a:cs typeface="Verdana" pitchFamily="34" charset="0"/>
            </a:endParaRPr>
          </a:p>
          <a:p>
            <a:pPr>
              <a:buFontTx/>
              <a:buAutoNum type="arabicPeriod"/>
            </a:pPr>
            <a:endParaRPr lang="ru-RU" sz="1800" dirty="0" smtClean="0">
              <a:latin typeface="Verdana" pitchFamily="34" charset="0"/>
              <a:ea typeface="Verdana" pitchFamily="34" charset="0"/>
              <a:cs typeface="Verdana" pitchFamily="34" charset="0"/>
            </a:endParaRPr>
          </a:p>
          <a:p>
            <a:endParaRPr lang="ru-RU" sz="1800" dirty="0">
              <a:latin typeface="Verdana" pitchFamily="34" charset="0"/>
              <a:ea typeface="Verdana" pitchFamily="34" charset="0"/>
              <a:cs typeface="Verdana" pitchFamily="34" charset="0"/>
            </a:endParaRPr>
          </a:p>
        </p:txBody>
      </p:sp>
      <p:sp>
        <p:nvSpPr>
          <p:cNvPr id="6"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fontScale="90000"/>
          </a:bodyPr>
          <a:lstStyle/>
          <a:p>
            <a:pPr algn="l"/>
            <a:r>
              <a:rPr lang="kk-KZ" sz="2800" dirty="0" smtClean="0">
                <a:solidFill>
                  <a:schemeClr val="bg1"/>
                </a:solidFill>
                <a:latin typeface="Verdana" pitchFamily="34" charset="0"/>
                <a:ea typeface="Verdana" pitchFamily="34" charset="0"/>
                <a:cs typeface="Verdana" pitchFamily="34" charset="0"/>
              </a:rPr>
              <a:t/>
            </a:r>
            <a:br>
              <a:rPr lang="kk-KZ" sz="2800" dirty="0" smtClean="0">
                <a:solidFill>
                  <a:schemeClr val="bg1"/>
                </a:solidFill>
                <a:latin typeface="Verdana" pitchFamily="34" charset="0"/>
                <a:ea typeface="Verdana" pitchFamily="34" charset="0"/>
                <a:cs typeface="Verdana" pitchFamily="34" charset="0"/>
              </a:rPr>
            </a:br>
            <a:r>
              <a:rPr lang="kk-KZ" sz="2800" dirty="0" smtClean="0">
                <a:solidFill>
                  <a:schemeClr val="bg1"/>
                </a:solidFill>
                <a:latin typeface="Verdana" pitchFamily="34" charset="0"/>
                <a:ea typeface="Verdana" pitchFamily="34" charset="0"/>
                <a:cs typeface="Verdana" pitchFamily="34" charset="0"/>
              </a:rPr>
              <a:t>Ағымдардың артықшылықтары</a:t>
            </a: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endParaRPr lang="ru-RU" sz="28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0701870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3556992"/>
          </a:xfrm>
        </p:spPr>
        <p:txBody>
          <a:bodyPr>
            <a:normAutofit/>
          </a:bodyPr>
          <a:lstStyle/>
          <a:p>
            <a:pPr>
              <a:buFontTx/>
              <a:buAutoNum type="arabicPeriod"/>
            </a:pPr>
            <a:r>
              <a:rPr lang="kk-KZ" sz="1800" dirty="0" smtClean="0">
                <a:latin typeface="Verdana" pitchFamily="34" charset="0"/>
                <a:ea typeface="Verdana" pitchFamily="34" charset="0"/>
                <a:cs typeface="Verdana" pitchFamily="34" charset="0"/>
              </a:rPr>
              <a:t>Динамикалық жүктеле алмайды. Өңделген модулдің иілгіштігі аз.</a:t>
            </a:r>
            <a:endParaRPr lang="ru-RU" sz="1800" dirty="0" smtClean="0">
              <a:latin typeface="Verdana" pitchFamily="34" charset="0"/>
              <a:ea typeface="Verdana" pitchFamily="34" charset="0"/>
              <a:cs typeface="Verdana" pitchFamily="34" charset="0"/>
            </a:endParaRPr>
          </a:p>
          <a:p>
            <a:pPr>
              <a:buFontTx/>
              <a:buAutoNum type="arabicPeriod"/>
            </a:pPr>
            <a:endParaRPr lang="ru-RU" sz="1800" dirty="0" smtClean="0">
              <a:latin typeface="Verdana" pitchFamily="34" charset="0"/>
              <a:ea typeface="Verdana" pitchFamily="34" charset="0"/>
              <a:cs typeface="Verdana" pitchFamily="34" charset="0"/>
            </a:endParaRPr>
          </a:p>
          <a:p>
            <a:pPr>
              <a:buFontTx/>
              <a:buAutoNum type="arabicPeriod"/>
            </a:pPr>
            <a:r>
              <a:rPr lang="ru-RU" sz="1800" dirty="0" smtClean="0">
                <a:latin typeface="Verdana" pitchFamily="34" charset="0"/>
                <a:ea typeface="Verdana" pitchFamily="34" charset="0"/>
                <a:cs typeface="Verdana" pitchFamily="34" charset="0"/>
              </a:rPr>
              <a:t>Возможно внесение потоком неверных данных в область другого потока. </a:t>
            </a:r>
            <a:r>
              <a:rPr lang="ru-RU" sz="1800" dirty="0" err="1" smtClean="0">
                <a:latin typeface="Verdana" pitchFamily="34" charset="0"/>
                <a:ea typeface="Verdana" pitchFamily="34" charset="0"/>
                <a:cs typeface="Verdana" pitchFamily="34" charset="0"/>
              </a:rPr>
              <a:t>Дұрыс емес</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мәліметтерді бір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ағымнан басқа ағымның аймағына тасымалдауы</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мүмкін.</a:t>
            </a:r>
            <a:endParaRPr lang="ru-RU" sz="1800" dirty="0" smtClean="0">
              <a:latin typeface="Verdana" pitchFamily="34" charset="0"/>
              <a:ea typeface="Verdana" pitchFamily="34" charset="0"/>
              <a:cs typeface="Verdana" pitchFamily="34" charset="0"/>
            </a:endParaRPr>
          </a:p>
          <a:p>
            <a:pPr>
              <a:buFontTx/>
              <a:buAutoNum type="arabicPeriod"/>
            </a:pPr>
            <a:endParaRPr lang="ru-RU" sz="1800" dirty="0" smtClean="0">
              <a:latin typeface="Verdana" pitchFamily="34" charset="0"/>
              <a:ea typeface="Verdana" pitchFamily="34" charset="0"/>
              <a:cs typeface="Verdana" pitchFamily="34" charset="0"/>
            </a:endParaRPr>
          </a:p>
          <a:p>
            <a:endParaRPr lang="ru-RU" sz="1800" dirty="0">
              <a:latin typeface="Verdana" pitchFamily="34" charset="0"/>
              <a:ea typeface="Verdana" pitchFamily="34" charset="0"/>
              <a:cs typeface="Verdana" pitchFamily="34" charset="0"/>
            </a:endParaRPr>
          </a:p>
        </p:txBody>
      </p:sp>
      <p:sp>
        <p:nvSpPr>
          <p:cNvPr id="5"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Ағыдардың кемшіліктері</a:t>
            </a:r>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endParaRPr lang="ru-RU" sz="28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905743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r>
              <a:rPr lang="en-US" dirty="0" smtClean="0">
                <a:cs typeface="Times New Roman" pitchFamily="18" charset="0"/>
              </a:rPr>
              <a:t>QNX </a:t>
            </a:r>
            <a:r>
              <a:rPr lang="kk-KZ" dirty="0" smtClean="0">
                <a:cs typeface="Times New Roman" pitchFamily="18" charset="0"/>
              </a:rPr>
              <a:t>операциялық жүйесі</a:t>
            </a:r>
            <a:endParaRPr lang="ru-RU" dirty="0"/>
          </a:p>
        </p:txBody>
      </p:sp>
      <p:sp>
        <p:nvSpPr>
          <p:cNvPr id="47107" name="Rectangle 3"/>
          <p:cNvSpPr>
            <a:spLocks noGrp="1" noChangeArrowheads="1"/>
          </p:cNvSpPr>
          <p:nvPr>
            <p:ph type="body" idx="1"/>
          </p:nvPr>
        </p:nvSpPr>
        <p:spPr>
          <a:xfrm>
            <a:off x="685800" y="1676400"/>
            <a:ext cx="7772400" cy="4724400"/>
          </a:xfrm>
        </p:spPr>
        <p:txBody>
          <a:bodyPr>
            <a:normAutofit/>
          </a:bodyPr>
          <a:lstStyle/>
          <a:p>
            <a:pPr algn="just">
              <a:lnSpc>
                <a:spcPct val="90000"/>
              </a:lnSpc>
            </a:pPr>
            <a:r>
              <a:rPr lang="en-US" sz="2800" dirty="0" smtClean="0">
                <a:cs typeface="Times New Roman" pitchFamily="18" charset="0"/>
              </a:rPr>
              <a:t>QNX </a:t>
            </a:r>
            <a:r>
              <a:rPr lang="kk-KZ" sz="2800" dirty="0" smtClean="0">
                <a:cs typeface="Times New Roman" pitchFamily="18" charset="0"/>
              </a:rPr>
              <a:t>операциялық жүйесі нақты уақытта бір ғана жалғыз компьютерде орындалғандай,сонымен қатар, локалды есептеуіш желісінде де жұмыс жасайтын  күрделі бағдарламалық жүйелерді жобалауға  мықты операциялық жүйе болып табылады. </a:t>
            </a:r>
            <a:r>
              <a:rPr lang="en-US" sz="2800" dirty="0" smtClean="0">
                <a:cs typeface="Times New Roman" pitchFamily="18" charset="0"/>
              </a:rPr>
              <a:t>QNX </a:t>
            </a:r>
            <a:r>
              <a:rPr lang="kk-KZ" sz="2800" dirty="0" smtClean="0">
                <a:cs typeface="Times New Roman" pitchFamily="18" charset="0"/>
              </a:rPr>
              <a:t>операциялық жүйесінің енгізілген құрылғылары локалды есептеу желісінде бір компьютерде көп есепті режимін  және әр түрлі компьютерлерде  параллельді орындалатын есептерді қолдау арқылы жұмыс жасауды қамтамасыз етеді.</a:t>
            </a:r>
            <a:endParaRPr lang="en-US" sz="2800" dirty="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pPr>
              <a:defRPr/>
            </a:pPr>
            <a:r>
              <a:rPr lang="en-US" dirty="0" smtClean="0">
                <a:cs typeface="Times New Roman" pitchFamily="18" charset="0"/>
              </a:rPr>
              <a:t>QNX </a:t>
            </a:r>
            <a:r>
              <a:rPr lang="kk-KZ" dirty="0" smtClean="0">
                <a:cs typeface="Times New Roman" pitchFamily="18" charset="0"/>
              </a:rPr>
              <a:t>операциялық жүйесі</a:t>
            </a:r>
            <a:endParaRPr lang="ru-RU" b="1" dirty="0" smtClean="0">
              <a:solidFill>
                <a:schemeClr val="tx1"/>
              </a:solidFill>
              <a:latin typeface="Arial" charset="0"/>
              <a:cs typeface="Times New Roman" pitchFamily="18" charset="0"/>
            </a:endParaRPr>
          </a:p>
        </p:txBody>
      </p:sp>
      <p:sp>
        <p:nvSpPr>
          <p:cNvPr id="48131" name="Rectangle 3"/>
          <p:cNvSpPr>
            <a:spLocks noGrp="1" noChangeArrowheads="1"/>
          </p:cNvSpPr>
          <p:nvPr>
            <p:ph type="body" idx="1"/>
          </p:nvPr>
        </p:nvSpPr>
        <p:spPr>
          <a:xfrm>
            <a:off x="323850" y="1916113"/>
            <a:ext cx="7772400" cy="4475162"/>
          </a:xfrm>
        </p:spPr>
        <p:txBody>
          <a:bodyPr/>
          <a:lstStyle/>
          <a:p>
            <a:pPr algn="just" eaLnBrk="1" hangingPunct="1">
              <a:buFont typeface="Wingdings" pitchFamily="2" charset="2"/>
              <a:buNone/>
              <a:defRPr/>
            </a:pPr>
            <a:r>
              <a:rPr lang="ru-RU" sz="2800" dirty="0" smtClean="0"/>
              <a:t> </a:t>
            </a:r>
            <a:r>
              <a:rPr lang="en-US" sz="2800" dirty="0" smtClean="0"/>
              <a:t> </a:t>
            </a:r>
            <a:r>
              <a:rPr lang="kk-KZ" sz="2800" dirty="0" smtClean="0"/>
              <a:t>Бағдарламалау жүйесінде негізгі тілдердің бір С тілі. Негізгі операциялық орта </a:t>
            </a:r>
            <a:r>
              <a:rPr lang="en-US" sz="2800" dirty="0" smtClean="0">
                <a:cs typeface="Times New Roman" pitchFamily="18" charset="0"/>
              </a:rPr>
              <a:t>POSIX</a:t>
            </a:r>
            <a:r>
              <a:rPr lang="ru-RU" sz="2800" dirty="0" smtClean="0">
                <a:cs typeface="Times New Roman" pitchFamily="18" charset="0"/>
              </a:rPr>
              <a:t>- интерфейс стандарты </a:t>
            </a:r>
            <a:r>
              <a:rPr lang="ru-RU" sz="2800" dirty="0" err="1" smtClean="0">
                <a:cs typeface="Times New Roman" pitchFamily="18" charset="0"/>
              </a:rPr>
              <a:t>сәйкес келеді</a:t>
            </a:r>
            <a:r>
              <a:rPr lang="ru-RU" sz="2800" dirty="0" smtClean="0">
                <a:cs typeface="Times New Roman" pitchFamily="18" charset="0"/>
              </a:rPr>
              <a:t>. </a:t>
            </a:r>
            <a:r>
              <a:rPr lang="ru-RU" sz="2800" dirty="0" err="1" smtClean="0">
                <a:cs typeface="Times New Roman" pitchFamily="18" charset="0"/>
              </a:rPr>
              <a:t>Бұл бағдарламалық қамтамасыз ету</a:t>
            </a:r>
            <a:r>
              <a:rPr lang="ru-RU" sz="2800" dirty="0" smtClean="0">
                <a:cs typeface="Times New Roman" pitchFamily="18" charset="0"/>
              </a:rPr>
              <a:t> </a:t>
            </a:r>
            <a:r>
              <a:rPr lang="ru-RU" sz="2800" dirty="0" err="1" smtClean="0">
                <a:cs typeface="Times New Roman" pitchFamily="18" charset="0"/>
              </a:rPr>
              <a:t>ортасына</a:t>
            </a:r>
            <a:r>
              <a:rPr lang="ru-RU" sz="2800" dirty="0" smtClean="0">
                <a:cs typeface="Times New Roman" pitchFamily="18" charset="0"/>
              </a:rPr>
              <a:t> </a:t>
            </a:r>
            <a:r>
              <a:rPr lang="ru-RU" sz="2800" dirty="0" err="1" smtClean="0">
                <a:cs typeface="Times New Roman" pitchFamily="18" charset="0"/>
              </a:rPr>
              <a:t>операциялық</a:t>
            </a:r>
            <a:r>
              <a:rPr lang="ru-RU" sz="2800" dirty="0" smtClean="0">
                <a:cs typeface="Times New Roman" pitchFamily="18" charset="0"/>
              </a:rPr>
              <a:t> </a:t>
            </a:r>
            <a:r>
              <a:rPr lang="en-US" sz="2800" dirty="0" smtClean="0">
                <a:cs typeface="Times New Roman" pitchFamily="18" charset="0"/>
              </a:rPr>
              <a:t>QNX</a:t>
            </a:r>
            <a:r>
              <a:rPr lang="kk-KZ" sz="2800" dirty="0" smtClean="0">
                <a:cs typeface="Times New Roman" pitchFamily="18" charset="0"/>
              </a:rPr>
              <a:t> жүйесі жіктелген өнімдерде керекті жинақтауышты  қаматмасыз етеді.</a:t>
            </a:r>
            <a:endParaRPr lang="ru-RU" sz="2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r>
              <a:rPr lang="en-US" dirty="0" smtClean="0">
                <a:cs typeface="Times New Roman" pitchFamily="18" charset="0"/>
              </a:rPr>
              <a:t>QNX </a:t>
            </a:r>
            <a:r>
              <a:rPr lang="kk-KZ" smtClean="0">
                <a:cs typeface="Times New Roman" pitchFamily="18" charset="0"/>
              </a:rPr>
              <a:t>операциялық жүйесі</a:t>
            </a:r>
            <a:endParaRPr lang="ru-RU" b="1" dirty="0">
              <a:solidFill>
                <a:schemeClr val="tx1"/>
              </a:solidFill>
              <a:latin typeface="Arial" charset="0"/>
              <a:cs typeface="Times New Roman" pitchFamily="18" charset="0"/>
            </a:endParaRPr>
          </a:p>
        </p:txBody>
      </p:sp>
      <p:sp>
        <p:nvSpPr>
          <p:cNvPr id="50179" name="Rectangle 3"/>
          <p:cNvSpPr>
            <a:spLocks noGrp="1" noChangeArrowheads="1"/>
          </p:cNvSpPr>
          <p:nvPr>
            <p:ph type="body" idx="1"/>
          </p:nvPr>
        </p:nvSpPr>
        <p:spPr/>
        <p:txBody>
          <a:bodyPr/>
          <a:lstStyle/>
          <a:p>
            <a:r>
              <a:rPr lang="kk-KZ" dirty="0" smtClean="0"/>
              <a:t>Микроядро мен хабарлама алмасу принциптерінен құрылған  QNX  алғашқы коммерциялық операциялық жүйе болып табылады. Бұл жүйе барлық тәуелсіз процестердің (тек қана хабарлама алмасу арқылы өзара әрекеттесу) әр түрлі деңгей түрінде (менеджерлер мен драйверлер) , оның ішінде әрқайсысы жинақтайтын нақты сервистің түрі болып келеді.</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D:\sabak\фоннн\08.jpg"/>
          <p:cNvPicPr>
            <a:picLocks noChangeAspect="1" noChangeArrowheads="1"/>
          </p:cNvPicPr>
          <p:nvPr/>
        </p:nvPicPr>
        <p:blipFill>
          <a:blip r:embed="rId2"/>
          <a:srcRect/>
          <a:stretch>
            <a:fillRect/>
          </a:stretch>
        </p:blipFill>
        <p:spPr bwMode="auto">
          <a:xfrm>
            <a:off x="0" y="-24"/>
            <a:ext cx="9144000" cy="6876288"/>
          </a:xfrm>
          <a:prstGeom prst="rect">
            <a:avLst/>
          </a:prstGeom>
          <a:noFill/>
        </p:spPr>
      </p:pic>
      <p:sp>
        <p:nvSpPr>
          <p:cNvPr id="6" name="Заголовок 5"/>
          <p:cNvSpPr>
            <a:spLocks noGrp="1"/>
          </p:cNvSpPr>
          <p:nvPr>
            <p:ph type="title"/>
          </p:nvPr>
        </p:nvSpPr>
        <p:spPr>
          <a:xfrm>
            <a:off x="428596" y="2428868"/>
            <a:ext cx="8229600" cy="1143000"/>
          </a:xfrm>
        </p:spPr>
        <p:txBody>
          <a:bodyPr/>
          <a:lstStyle/>
          <a:p>
            <a:r>
              <a:rPr lang="kk-KZ" dirty="0" smtClean="0"/>
              <a:t>Назарларыңызға рахмет!!!</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a:ln>
            <a:solidFill>
              <a:schemeClr val="accent1"/>
            </a:solidFill>
          </a:ln>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err="1" smtClean="0">
                <a:latin typeface="Verdana" pitchFamily="34" charset="0"/>
                <a:ea typeface="Verdana" pitchFamily="34" charset="0"/>
                <a:cs typeface="Verdana" pitchFamily="34" charset="0"/>
              </a:rPr>
              <a:t>Жүйенің </a:t>
            </a:r>
            <a:r>
              <a:rPr lang="ru-RU" sz="2400" dirty="0" smtClean="0">
                <a:latin typeface="Verdana" pitchFamily="34" charset="0"/>
                <a:ea typeface="Verdana" pitchFamily="34" charset="0"/>
                <a:cs typeface="Verdana" pitchFamily="34" charset="0"/>
              </a:rPr>
              <a:t>реакция </a:t>
            </a:r>
            <a:r>
              <a:rPr lang="ru-RU" sz="2400" dirty="0" err="1" smtClean="0">
                <a:latin typeface="Verdana" pitchFamily="34" charset="0"/>
                <a:ea typeface="Verdana" pitchFamily="34" charset="0"/>
                <a:cs typeface="Verdana" pitchFamily="34" charset="0"/>
              </a:rPr>
              <a:t>уақыты</a:t>
            </a:r>
            <a:endParaRPr lang="ru-RU" sz="2400" dirty="0">
              <a:latin typeface="Verdana" pitchFamily="34" charset="0"/>
              <a:ea typeface="Verdana" pitchFamily="34" charset="0"/>
              <a:cs typeface="Verdana" pitchFamily="34" charset="0"/>
            </a:endParaRPr>
          </a:p>
        </p:txBody>
      </p:sp>
      <p:grpSp>
        <p:nvGrpSpPr>
          <p:cNvPr id="3" name="Group 23"/>
          <p:cNvGrpSpPr>
            <a:grpSpLocks/>
          </p:cNvGrpSpPr>
          <p:nvPr/>
        </p:nvGrpSpPr>
        <p:grpSpPr bwMode="auto">
          <a:xfrm>
            <a:off x="323851" y="2779714"/>
            <a:ext cx="8675688" cy="2520950"/>
            <a:chOff x="204" y="572"/>
            <a:chExt cx="5465" cy="1588"/>
          </a:xfrm>
        </p:grpSpPr>
        <p:grpSp>
          <p:nvGrpSpPr>
            <p:cNvPr id="5" name="Group 6"/>
            <p:cNvGrpSpPr>
              <a:grpSpLocks/>
            </p:cNvGrpSpPr>
            <p:nvPr/>
          </p:nvGrpSpPr>
          <p:grpSpPr bwMode="auto">
            <a:xfrm>
              <a:off x="204" y="572"/>
              <a:ext cx="1542" cy="635"/>
              <a:chOff x="340" y="572"/>
              <a:chExt cx="1542" cy="635"/>
            </a:xfrm>
          </p:grpSpPr>
          <p:sp>
            <p:nvSpPr>
              <p:cNvPr id="63" name="Rectangle 4"/>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64" name="Text Box 5"/>
              <p:cNvSpPr txBox="1">
                <a:spLocks noChangeArrowheads="1"/>
              </p:cNvSpPr>
              <p:nvPr/>
            </p:nvSpPr>
            <p:spPr bwMode="auto">
              <a:xfrm>
                <a:off x="418" y="676"/>
                <a:ext cx="1373"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err="1" smtClean="0">
                    <a:latin typeface="Verdana" pitchFamily="34" charset="0"/>
                    <a:ea typeface="Verdana" pitchFamily="34" charset="0"/>
                    <a:cs typeface="Verdana" pitchFamily="34" charset="0"/>
                  </a:rPr>
                  <a:t>Кіріс</a:t>
                </a:r>
                <a:r>
                  <a:rPr lang="ru-RU" dirty="0" smtClean="0">
                    <a:latin typeface="Verdana" pitchFamily="34" charset="0"/>
                    <a:ea typeface="Verdana" pitchFamily="34" charset="0"/>
                    <a:cs typeface="Verdana" pitchFamily="34" charset="0"/>
                  </a:rPr>
                  <a:t>  </a:t>
                </a:r>
                <a:r>
                  <a:rPr lang="ru-RU" dirty="0">
                    <a:latin typeface="Verdana" pitchFamily="34" charset="0"/>
                    <a:ea typeface="Verdana" pitchFamily="34" charset="0"/>
                    <a:cs typeface="Verdana" pitchFamily="34" charset="0"/>
                  </a:rPr>
                  <a:t>сигнал</a:t>
                </a:r>
              </a:p>
              <a:p>
                <a:pPr algn="ctr" eaLnBrk="1" hangingPunct="1"/>
                <a:r>
                  <a:rPr lang="ru-RU" dirty="0" err="1" smtClean="0">
                    <a:latin typeface="Verdana" pitchFamily="34" charset="0"/>
                    <a:ea typeface="Verdana" pitchFamily="34" charset="0"/>
                    <a:cs typeface="Verdana" pitchFamily="34" charset="0"/>
                  </a:rPr>
                  <a:t>(қабылдау</a:t>
                </a:r>
                <a:r>
                  <a:rPr lang="ru-RU" dirty="0" smtClean="0">
                    <a:latin typeface="Verdana" pitchFamily="34" charset="0"/>
                    <a:ea typeface="Verdana" pitchFamily="34" charset="0"/>
                    <a:cs typeface="Verdana" pitchFamily="34" charset="0"/>
                  </a:rPr>
                  <a:t>)</a:t>
                </a:r>
                <a:endParaRPr lang="ru-RU" dirty="0">
                  <a:latin typeface="Verdana" pitchFamily="34" charset="0"/>
                  <a:ea typeface="Verdana" pitchFamily="34" charset="0"/>
                  <a:cs typeface="Verdana" pitchFamily="34" charset="0"/>
                </a:endParaRPr>
              </a:p>
            </p:txBody>
          </p:sp>
        </p:grpSp>
        <p:grpSp>
          <p:nvGrpSpPr>
            <p:cNvPr id="6" name="Group 7"/>
            <p:cNvGrpSpPr>
              <a:grpSpLocks/>
            </p:cNvGrpSpPr>
            <p:nvPr/>
          </p:nvGrpSpPr>
          <p:grpSpPr bwMode="auto">
            <a:xfrm>
              <a:off x="2064" y="572"/>
              <a:ext cx="1542" cy="635"/>
              <a:chOff x="340" y="572"/>
              <a:chExt cx="1542" cy="635"/>
            </a:xfrm>
          </p:grpSpPr>
          <p:sp>
            <p:nvSpPr>
              <p:cNvPr id="61" name="Rectangle 8"/>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62" name="Text Box 9"/>
              <p:cNvSpPr txBox="1">
                <a:spLocks noChangeArrowheads="1"/>
              </p:cNvSpPr>
              <p:nvPr/>
            </p:nvSpPr>
            <p:spPr bwMode="auto">
              <a:xfrm>
                <a:off x="418" y="676"/>
                <a:ext cx="1373"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dirty="0" smtClean="0">
                    <a:latin typeface="Verdana" pitchFamily="34" charset="0"/>
                    <a:ea typeface="Verdana" pitchFamily="34" charset="0"/>
                    <a:cs typeface="Verdana" pitchFamily="34" charset="0"/>
                  </a:rPr>
                  <a:t>Уақытша кідіріс</a:t>
                </a:r>
                <a:endParaRPr lang="ru-RU" dirty="0">
                  <a:latin typeface="Verdana" pitchFamily="34" charset="0"/>
                  <a:ea typeface="Verdana" pitchFamily="34" charset="0"/>
                  <a:cs typeface="Verdana" pitchFamily="34" charset="0"/>
                </a:endParaRPr>
              </a:p>
            </p:txBody>
          </p:sp>
        </p:grpSp>
        <p:grpSp>
          <p:nvGrpSpPr>
            <p:cNvPr id="7" name="Group 10"/>
            <p:cNvGrpSpPr>
              <a:grpSpLocks/>
            </p:cNvGrpSpPr>
            <p:nvPr/>
          </p:nvGrpSpPr>
          <p:grpSpPr bwMode="auto">
            <a:xfrm>
              <a:off x="3923" y="572"/>
              <a:ext cx="1746" cy="635"/>
              <a:chOff x="340" y="572"/>
              <a:chExt cx="1542" cy="635"/>
            </a:xfrm>
          </p:grpSpPr>
          <p:sp>
            <p:nvSpPr>
              <p:cNvPr id="59" name="Rectangle 11"/>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60" name="Text Box 12"/>
              <p:cNvSpPr txBox="1">
                <a:spLocks noChangeArrowheads="1"/>
              </p:cNvSpPr>
              <p:nvPr/>
            </p:nvSpPr>
            <p:spPr bwMode="auto">
              <a:xfrm>
                <a:off x="418" y="676"/>
                <a:ext cx="1373"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err="1" smtClean="0">
                    <a:latin typeface="Verdana" pitchFamily="34" charset="0"/>
                    <a:ea typeface="Verdana" pitchFamily="34" charset="0"/>
                    <a:cs typeface="Verdana" pitchFamily="34" charset="0"/>
                  </a:rPr>
                  <a:t>Шығыс  </a:t>
                </a:r>
                <a:r>
                  <a:rPr lang="ru-RU" dirty="0">
                    <a:latin typeface="Verdana" pitchFamily="34" charset="0"/>
                    <a:ea typeface="Verdana" pitchFamily="34" charset="0"/>
                    <a:cs typeface="Verdana" pitchFamily="34" charset="0"/>
                  </a:rPr>
                  <a:t>сигнал</a:t>
                </a:r>
              </a:p>
              <a:p>
                <a:pPr algn="ctr" eaLnBrk="1" hangingPunct="1"/>
                <a:r>
                  <a:rPr lang="ru-RU" dirty="0" smtClean="0">
                    <a:latin typeface="Verdana" pitchFamily="34" charset="0"/>
                    <a:ea typeface="Verdana" pitchFamily="34" charset="0"/>
                    <a:cs typeface="Verdana" pitchFamily="34" charset="0"/>
                  </a:rPr>
                  <a:t>(</a:t>
                </a:r>
                <a:r>
                  <a:rPr lang="ru-RU" dirty="0" err="1" smtClean="0">
                    <a:latin typeface="Verdana" pitchFamily="34" charset="0"/>
                    <a:ea typeface="Verdana" pitchFamily="34" charset="0"/>
                    <a:cs typeface="Verdana" pitchFamily="34" charset="0"/>
                  </a:rPr>
                  <a:t>жіберу</a:t>
                </a:r>
                <a:r>
                  <a:rPr lang="ru-RU" dirty="0" smtClean="0">
                    <a:latin typeface="Verdana" pitchFamily="34" charset="0"/>
                    <a:ea typeface="Verdana" pitchFamily="34" charset="0"/>
                    <a:cs typeface="Verdana" pitchFamily="34" charset="0"/>
                  </a:rPr>
                  <a:t>)</a:t>
                </a:r>
                <a:endParaRPr lang="ru-RU" dirty="0">
                  <a:latin typeface="Verdana" pitchFamily="34" charset="0"/>
                  <a:ea typeface="Verdana" pitchFamily="34" charset="0"/>
                  <a:cs typeface="Verdana" pitchFamily="34" charset="0"/>
                </a:endParaRPr>
              </a:p>
            </p:txBody>
          </p:sp>
        </p:grpSp>
        <p:grpSp>
          <p:nvGrpSpPr>
            <p:cNvPr id="8" name="Group 13"/>
            <p:cNvGrpSpPr>
              <a:grpSpLocks/>
            </p:cNvGrpSpPr>
            <p:nvPr/>
          </p:nvGrpSpPr>
          <p:grpSpPr bwMode="auto">
            <a:xfrm>
              <a:off x="2064" y="1525"/>
              <a:ext cx="1542" cy="635"/>
              <a:chOff x="340" y="572"/>
              <a:chExt cx="1542" cy="635"/>
            </a:xfrm>
          </p:grpSpPr>
          <p:sp>
            <p:nvSpPr>
              <p:cNvPr id="57" name="Rectangle 14"/>
              <p:cNvSpPr>
                <a:spLocks noChangeArrowheads="1"/>
              </p:cNvSpPr>
              <p:nvPr/>
            </p:nvSpPr>
            <p:spPr bwMode="auto">
              <a:xfrm>
                <a:off x="340" y="572"/>
                <a:ext cx="1542" cy="635"/>
              </a:xfrm>
              <a:prstGeom prst="rect">
                <a:avLst/>
              </a:prstGeom>
              <a:solidFill>
                <a:schemeClr val="accent6">
                  <a:lumMod val="40000"/>
                  <a:lumOff val="6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58" name="Text Box 15"/>
              <p:cNvSpPr txBox="1">
                <a:spLocks noChangeArrowheads="1"/>
              </p:cNvSpPr>
              <p:nvPr/>
            </p:nvSpPr>
            <p:spPr bwMode="auto">
              <a:xfrm>
                <a:off x="418" y="676"/>
                <a:ext cx="1373" cy="233"/>
              </a:xfrm>
              <a:prstGeom prst="rect">
                <a:avLst/>
              </a:prstGeom>
              <a:solidFill>
                <a:schemeClr val="accent6">
                  <a:lumMod val="40000"/>
                  <a:lumOff val="6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dirty="0" smtClean="0">
                    <a:latin typeface="Verdana" pitchFamily="34" charset="0"/>
                    <a:ea typeface="Verdana" pitchFamily="34" charset="0"/>
                    <a:cs typeface="Verdana" pitchFamily="34" charset="0"/>
                  </a:rPr>
                  <a:t>Реакция уақыты</a:t>
                </a:r>
                <a:endParaRPr lang="ru-RU" dirty="0">
                  <a:latin typeface="Verdana" pitchFamily="34" charset="0"/>
                  <a:ea typeface="Verdana" pitchFamily="34" charset="0"/>
                  <a:cs typeface="Verdana" pitchFamily="34" charset="0"/>
                </a:endParaRPr>
              </a:p>
            </p:txBody>
          </p:sp>
        </p:grpSp>
        <p:grpSp>
          <p:nvGrpSpPr>
            <p:cNvPr id="9" name="Group 16"/>
            <p:cNvGrpSpPr>
              <a:grpSpLocks/>
            </p:cNvGrpSpPr>
            <p:nvPr/>
          </p:nvGrpSpPr>
          <p:grpSpPr bwMode="auto">
            <a:xfrm>
              <a:off x="3923" y="1525"/>
              <a:ext cx="1542" cy="635"/>
              <a:chOff x="340" y="572"/>
              <a:chExt cx="1542" cy="635"/>
            </a:xfrm>
          </p:grpSpPr>
          <p:sp>
            <p:nvSpPr>
              <p:cNvPr id="55" name="Rectangle 17"/>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56" name="Text Box 18"/>
              <p:cNvSpPr txBox="1">
                <a:spLocks noChangeArrowheads="1"/>
              </p:cNvSpPr>
              <p:nvPr/>
            </p:nvSpPr>
            <p:spPr bwMode="auto">
              <a:xfrm>
                <a:off x="418" y="676"/>
                <a:ext cx="1373"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dirty="0" smtClean="0">
                    <a:latin typeface="Verdana" pitchFamily="34" charset="0"/>
                    <a:ea typeface="Verdana" pitchFamily="34" charset="0"/>
                    <a:cs typeface="Verdana" pitchFamily="34" charset="0"/>
                  </a:rPr>
                  <a:t>Жүйелік мінездеме</a:t>
                </a:r>
                <a:endParaRPr lang="ru-RU" dirty="0">
                  <a:latin typeface="Verdana" pitchFamily="34" charset="0"/>
                  <a:ea typeface="Verdana" pitchFamily="34" charset="0"/>
                  <a:cs typeface="Verdana" pitchFamily="34" charset="0"/>
                </a:endParaRPr>
              </a:p>
            </p:txBody>
          </p:sp>
        </p:grpSp>
        <p:sp>
          <p:nvSpPr>
            <p:cNvPr id="51" name="Line 19"/>
            <p:cNvSpPr>
              <a:spLocks noChangeShapeType="1"/>
            </p:cNvSpPr>
            <p:nvPr/>
          </p:nvSpPr>
          <p:spPr bwMode="auto">
            <a:xfrm>
              <a:off x="1746" y="890"/>
              <a:ext cx="318"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52" name="Line 20"/>
            <p:cNvSpPr>
              <a:spLocks noChangeShapeType="1"/>
            </p:cNvSpPr>
            <p:nvPr/>
          </p:nvSpPr>
          <p:spPr bwMode="auto">
            <a:xfrm>
              <a:off x="3606" y="890"/>
              <a:ext cx="317"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53" name="Line 21"/>
            <p:cNvSpPr>
              <a:spLocks noChangeShapeType="1"/>
            </p:cNvSpPr>
            <p:nvPr/>
          </p:nvSpPr>
          <p:spPr bwMode="auto">
            <a:xfrm>
              <a:off x="2789" y="1207"/>
              <a:ext cx="0" cy="31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54" name="Line 22"/>
            <p:cNvSpPr>
              <a:spLocks noChangeShapeType="1"/>
            </p:cNvSpPr>
            <p:nvPr/>
          </p:nvSpPr>
          <p:spPr bwMode="auto">
            <a:xfrm flipH="1">
              <a:off x="3606" y="1842"/>
              <a:ext cx="317"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800859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800" dirty="0" smtClean="0">
                <a:latin typeface="Verdana" pitchFamily="34" charset="0"/>
                <a:ea typeface="Verdana" pitchFamily="34" charset="0"/>
                <a:cs typeface="Verdana" pitchFamily="34" charset="0"/>
              </a:rPr>
              <a:t>Р</a:t>
            </a:r>
            <a:r>
              <a:rPr lang="ru-RU" sz="2400" dirty="0" err="1" smtClean="0">
                <a:latin typeface="Verdana" pitchFamily="34" charset="0"/>
                <a:ea typeface="Verdana" pitchFamily="34" charset="0"/>
                <a:cs typeface="Verdana" pitchFamily="34" charset="0"/>
              </a:rPr>
              <a:t>еакция</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уақытына тәуелді жүйенің классификациясы</a:t>
            </a:r>
            <a:endParaRPr lang="ru-RU" sz="2400" dirty="0">
              <a:solidFill>
                <a:schemeClr val="bg1"/>
              </a:solidFill>
              <a:latin typeface="Verdana" pitchFamily="34" charset="0"/>
              <a:ea typeface="Verdana" pitchFamily="34" charset="0"/>
              <a:cs typeface="Verdana" pitchFamily="34" charset="0"/>
            </a:endParaRPr>
          </a:p>
        </p:txBody>
      </p:sp>
      <p:grpSp>
        <p:nvGrpSpPr>
          <p:cNvPr id="3" name="Group 41"/>
          <p:cNvGrpSpPr>
            <a:grpSpLocks/>
          </p:cNvGrpSpPr>
          <p:nvPr/>
        </p:nvGrpSpPr>
        <p:grpSpPr bwMode="auto">
          <a:xfrm>
            <a:off x="500034" y="2428868"/>
            <a:ext cx="7848600" cy="3090863"/>
            <a:chOff x="249" y="981"/>
            <a:chExt cx="4944" cy="1947"/>
          </a:xfrm>
        </p:grpSpPr>
        <p:grpSp>
          <p:nvGrpSpPr>
            <p:cNvPr id="5" name="Group 4"/>
            <p:cNvGrpSpPr>
              <a:grpSpLocks/>
            </p:cNvGrpSpPr>
            <p:nvPr/>
          </p:nvGrpSpPr>
          <p:grpSpPr bwMode="auto">
            <a:xfrm>
              <a:off x="249" y="981"/>
              <a:ext cx="973" cy="363"/>
              <a:chOff x="340" y="572"/>
              <a:chExt cx="1576" cy="635"/>
            </a:xfrm>
          </p:grpSpPr>
          <p:sp>
            <p:nvSpPr>
              <p:cNvPr id="38" name="Rectangle 5"/>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39" name="Text Box 6"/>
              <p:cNvSpPr txBox="1">
                <a:spLocks noChangeArrowheads="1"/>
              </p:cNvSpPr>
              <p:nvPr/>
            </p:nvSpPr>
            <p:spPr bwMode="auto">
              <a:xfrm>
                <a:off x="418" y="675"/>
                <a:ext cx="1498" cy="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2000" dirty="0" smtClean="0">
                    <a:latin typeface="Verdana" pitchFamily="34" charset="0"/>
                    <a:ea typeface="Verdana" pitchFamily="34" charset="0"/>
                    <a:cs typeface="Verdana" pitchFamily="34" charset="0"/>
                  </a:rPr>
                  <a:t>Жүйелер </a:t>
                </a:r>
                <a:endParaRPr lang="ru-RU" sz="2000" dirty="0">
                  <a:latin typeface="Verdana" pitchFamily="34" charset="0"/>
                  <a:ea typeface="Verdana" pitchFamily="34" charset="0"/>
                  <a:cs typeface="Verdana" pitchFamily="34" charset="0"/>
                </a:endParaRPr>
              </a:p>
            </p:txBody>
          </p:sp>
        </p:grpSp>
        <p:grpSp>
          <p:nvGrpSpPr>
            <p:cNvPr id="6" name="Group 7"/>
            <p:cNvGrpSpPr>
              <a:grpSpLocks/>
            </p:cNvGrpSpPr>
            <p:nvPr/>
          </p:nvGrpSpPr>
          <p:grpSpPr bwMode="auto">
            <a:xfrm>
              <a:off x="1492" y="981"/>
              <a:ext cx="900" cy="635"/>
              <a:chOff x="289" y="572"/>
              <a:chExt cx="1699" cy="635"/>
            </a:xfrm>
          </p:grpSpPr>
          <p:sp>
            <p:nvSpPr>
              <p:cNvPr id="36" name="Rectangle 8"/>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37" name="Text Box 9"/>
              <p:cNvSpPr txBox="1">
                <a:spLocks noChangeArrowheads="1"/>
              </p:cNvSpPr>
              <p:nvPr/>
            </p:nvSpPr>
            <p:spPr bwMode="auto">
              <a:xfrm>
                <a:off x="289" y="642"/>
                <a:ext cx="1699" cy="4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2400" dirty="0" smtClean="0">
                    <a:latin typeface="Verdana" pitchFamily="34" charset="0"/>
                    <a:ea typeface="Verdana" pitchFamily="34" charset="0"/>
                    <a:cs typeface="Verdana" pitchFamily="34" charset="0"/>
                  </a:rPr>
                  <a:t>Р</a:t>
                </a:r>
                <a:r>
                  <a:rPr lang="ru-RU" sz="2000" dirty="0" err="1" smtClean="0">
                    <a:latin typeface="Verdana" pitchFamily="34" charset="0"/>
                    <a:ea typeface="Verdana" pitchFamily="34" charset="0"/>
                    <a:cs typeface="Verdana" pitchFamily="34" charset="0"/>
                  </a:rPr>
                  <a:t>еакция</a:t>
                </a:r>
                <a:r>
                  <a:rPr lang="ru-RU" sz="2000" dirty="0" smtClean="0">
                    <a:latin typeface="Verdana" pitchFamily="34" charset="0"/>
                    <a:ea typeface="Verdana" pitchFamily="34" charset="0"/>
                    <a:cs typeface="Verdana" pitchFamily="34" charset="0"/>
                  </a:rPr>
                  <a:t> </a:t>
                </a:r>
                <a:r>
                  <a:rPr lang="ru-RU" sz="2000" dirty="0" err="1" smtClean="0">
                    <a:latin typeface="Verdana" pitchFamily="34" charset="0"/>
                    <a:ea typeface="Verdana" pitchFamily="34" charset="0"/>
                    <a:cs typeface="Verdana" pitchFamily="34" charset="0"/>
                  </a:rPr>
                  <a:t>уақыты</a:t>
                </a:r>
                <a:endParaRPr lang="ru-RU" sz="2000" dirty="0">
                  <a:latin typeface="Verdana" pitchFamily="34" charset="0"/>
                  <a:ea typeface="Verdana" pitchFamily="34" charset="0"/>
                  <a:cs typeface="Verdana" pitchFamily="34" charset="0"/>
                </a:endParaRPr>
              </a:p>
            </p:txBody>
          </p:sp>
        </p:grpSp>
        <p:grpSp>
          <p:nvGrpSpPr>
            <p:cNvPr id="7" name="Group 12"/>
            <p:cNvGrpSpPr>
              <a:grpSpLocks/>
            </p:cNvGrpSpPr>
            <p:nvPr/>
          </p:nvGrpSpPr>
          <p:grpSpPr bwMode="auto">
            <a:xfrm>
              <a:off x="2833" y="981"/>
              <a:ext cx="816" cy="499"/>
              <a:chOff x="3423" y="981"/>
              <a:chExt cx="816" cy="499"/>
            </a:xfrm>
          </p:grpSpPr>
          <p:sp>
            <p:nvSpPr>
              <p:cNvPr id="34" name="Oval 10"/>
              <p:cNvSpPr>
                <a:spLocks noChangeArrowheads="1"/>
              </p:cNvSpPr>
              <p:nvPr/>
            </p:nvSpPr>
            <p:spPr bwMode="auto">
              <a:xfrm>
                <a:off x="3423" y="981"/>
                <a:ext cx="816" cy="499"/>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35" name="Text Box 11"/>
              <p:cNvSpPr txBox="1">
                <a:spLocks noChangeArrowheads="1"/>
              </p:cNvSpPr>
              <p:nvPr/>
            </p:nvSpPr>
            <p:spPr bwMode="auto">
              <a:xfrm>
                <a:off x="3573" y="1113"/>
                <a:ext cx="506" cy="2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a:latin typeface="Verdana" pitchFamily="34" charset="0"/>
                    <a:ea typeface="Verdana" pitchFamily="34" charset="0"/>
                    <a:cs typeface="Verdana" pitchFamily="34" charset="0"/>
                  </a:rPr>
                  <a:t>мсек</a:t>
                </a:r>
              </a:p>
            </p:txBody>
          </p:sp>
        </p:grpSp>
        <p:grpSp>
          <p:nvGrpSpPr>
            <p:cNvPr id="8" name="Group 13"/>
            <p:cNvGrpSpPr>
              <a:grpSpLocks/>
            </p:cNvGrpSpPr>
            <p:nvPr/>
          </p:nvGrpSpPr>
          <p:grpSpPr bwMode="auto">
            <a:xfrm>
              <a:off x="2835" y="2341"/>
              <a:ext cx="923" cy="499"/>
              <a:chOff x="3423" y="981"/>
              <a:chExt cx="923" cy="499"/>
            </a:xfrm>
          </p:grpSpPr>
          <p:sp>
            <p:nvSpPr>
              <p:cNvPr id="32" name="Oval 14"/>
              <p:cNvSpPr>
                <a:spLocks noChangeArrowheads="1"/>
              </p:cNvSpPr>
              <p:nvPr/>
            </p:nvSpPr>
            <p:spPr bwMode="auto">
              <a:xfrm>
                <a:off x="3423" y="981"/>
                <a:ext cx="816" cy="499"/>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33" name="Text Box 15"/>
              <p:cNvSpPr txBox="1">
                <a:spLocks noChangeArrowheads="1"/>
              </p:cNvSpPr>
              <p:nvPr/>
            </p:nvSpPr>
            <p:spPr bwMode="auto">
              <a:xfrm>
                <a:off x="3561" y="1113"/>
                <a:ext cx="785" cy="2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dirty="0" err="1" smtClean="0">
                    <a:latin typeface="Verdana" pitchFamily="34" charset="0"/>
                    <a:ea typeface="Verdana" pitchFamily="34" charset="0"/>
                    <a:cs typeface="Verdana" pitchFamily="34" charset="0"/>
                  </a:rPr>
                  <a:t>сағ, күн</a:t>
                </a:r>
                <a:endParaRPr lang="ru-RU" sz="2000" dirty="0">
                  <a:latin typeface="Verdana" pitchFamily="34" charset="0"/>
                  <a:ea typeface="Verdana" pitchFamily="34" charset="0"/>
                  <a:cs typeface="Verdana" pitchFamily="34" charset="0"/>
                </a:endParaRPr>
              </a:p>
            </p:txBody>
          </p:sp>
        </p:grpSp>
        <p:grpSp>
          <p:nvGrpSpPr>
            <p:cNvPr id="9" name="Group 16"/>
            <p:cNvGrpSpPr>
              <a:grpSpLocks/>
            </p:cNvGrpSpPr>
            <p:nvPr/>
          </p:nvGrpSpPr>
          <p:grpSpPr bwMode="auto">
            <a:xfrm>
              <a:off x="2834" y="1661"/>
              <a:ext cx="816" cy="499"/>
              <a:chOff x="3423" y="981"/>
              <a:chExt cx="816" cy="499"/>
            </a:xfrm>
          </p:grpSpPr>
          <p:sp>
            <p:nvSpPr>
              <p:cNvPr id="30" name="Oval 17"/>
              <p:cNvSpPr>
                <a:spLocks noChangeArrowheads="1"/>
              </p:cNvSpPr>
              <p:nvPr/>
            </p:nvSpPr>
            <p:spPr bwMode="auto">
              <a:xfrm>
                <a:off x="3423" y="981"/>
                <a:ext cx="816" cy="499"/>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31" name="Text Box 18"/>
              <p:cNvSpPr txBox="1">
                <a:spLocks noChangeArrowheads="1"/>
              </p:cNvSpPr>
              <p:nvPr/>
            </p:nvSpPr>
            <p:spPr bwMode="auto">
              <a:xfrm>
                <a:off x="3630" y="1113"/>
                <a:ext cx="394" cy="2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a:latin typeface="Verdana" pitchFamily="34" charset="0"/>
                    <a:ea typeface="Verdana" pitchFamily="34" charset="0"/>
                    <a:cs typeface="Verdana" pitchFamily="34" charset="0"/>
                  </a:rPr>
                  <a:t>сек</a:t>
                </a:r>
              </a:p>
            </p:txBody>
          </p:sp>
        </p:grpSp>
        <p:grpSp>
          <p:nvGrpSpPr>
            <p:cNvPr id="10" name="Group 22"/>
            <p:cNvGrpSpPr>
              <a:grpSpLocks/>
            </p:cNvGrpSpPr>
            <p:nvPr/>
          </p:nvGrpSpPr>
          <p:grpSpPr bwMode="auto">
            <a:xfrm>
              <a:off x="3923" y="1072"/>
              <a:ext cx="817" cy="317"/>
              <a:chOff x="340" y="572"/>
              <a:chExt cx="1542" cy="635"/>
            </a:xfrm>
          </p:grpSpPr>
          <p:sp>
            <p:nvSpPr>
              <p:cNvPr id="28" name="Rectangle 23"/>
              <p:cNvSpPr>
                <a:spLocks noChangeArrowheads="1"/>
              </p:cNvSpPr>
              <p:nvPr/>
            </p:nvSpPr>
            <p:spPr bwMode="auto">
              <a:xfrm>
                <a:off x="340" y="572"/>
                <a:ext cx="1542" cy="635"/>
              </a:xfrm>
              <a:prstGeom prst="rect">
                <a:avLst/>
              </a:prstGeom>
              <a:solidFill>
                <a:schemeClr val="accent6">
                  <a:lumMod val="40000"/>
                  <a:lumOff val="6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9" name="Text Box 24"/>
              <p:cNvSpPr txBox="1">
                <a:spLocks noChangeArrowheads="1"/>
              </p:cNvSpPr>
              <p:nvPr/>
            </p:nvSpPr>
            <p:spPr bwMode="auto">
              <a:xfrm>
                <a:off x="417" y="676"/>
                <a:ext cx="1374" cy="505"/>
              </a:xfrm>
              <a:prstGeom prst="rect">
                <a:avLst/>
              </a:prstGeom>
              <a:solidFill>
                <a:schemeClr val="accent6">
                  <a:lumMod val="40000"/>
                  <a:lumOff val="6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sz="2000" dirty="0" smtClean="0">
                    <a:latin typeface="Verdana" pitchFamily="34" charset="0"/>
                    <a:ea typeface="Verdana" pitchFamily="34" charset="0"/>
                    <a:cs typeface="Verdana" pitchFamily="34" charset="0"/>
                  </a:rPr>
                  <a:t>НУЖ</a:t>
                </a:r>
                <a:endParaRPr lang="ru-RU" sz="2000" dirty="0">
                  <a:latin typeface="Verdana" pitchFamily="34" charset="0"/>
                  <a:ea typeface="Verdana" pitchFamily="34" charset="0"/>
                  <a:cs typeface="Verdana" pitchFamily="34" charset="0"/>
                </a:endParaRPr>
              </a:p>
            </p:txBody>
          </p:sp>
        </p:grpSp>
        <p:grpSp>
          <p:nvGrpSpPr>
            <p:cNvPr id="11" name="Group 25"/>
            <p:cNvGrpSpPr>
              <a:grpSpLocks/>
            </p:cNvGrpSpPr>
            <p:nvPr/>
          </p:nvGrpSpPr>
          <p:grpSpPr bwMode="auto">
            <a:xfrm>
              <a:off x="3923" y="1706"/>
              <a:ext cx="1270" cy="360"/>
              <a:chOff x="340" y="572"/>
              <a:chExt cx="1542" cy="635"/>
            </a:xfrm>
          </p:grpSpPr>
          <p:sp>
            <p:nvSpPr>
              <p:cNvPr id="26" name="Rectangle 26"/>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7" name="Text Box 27"/>
              <p:cNvSpPr txBox="1">
                <a:spLocks noChangeArrowheads="1"/>
              </p:cNvSpPr>
              <p:nvPr/>
            </p:nvSpPr>
            <p:spPr bwMode="auto">
              <a:xfrm>
                <a:off x="418" y="676"/>
                <a:ext cx="1373" cy="4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dirty="0" err="1" smtClean="0">
                    <a:latin typeface="Verdana" pitchFamily="34" charset="0"/>
                    <a:ea typeface="Verdana" pitchFamily="34" charset="0"/>
                    <a:cs typeface="Verdana" pitchFamily="34" charset="0"/>
                  </a:rPr>
                  <a:t>Диалогты</a:t>
                </a:r>
                <a:endParaRPr lang="ru-RU" sz="2000" dirty="0">
                  <a:latin typeface="Verdana" pitchFamily="34" charset="0"/>
                  <a:ea typeface="Verdana" pitchFamily="34" charset="0"/>
                  <a:cs typeface="Verdana" pitchFamily="34" charset="0"/>
                </a:endParaRPr>
              </a:p>
            </p:txBody>
          </p:sp>
        </p:grpSp>
        <p:grpSp>
          <p:nvGrpSpPr>
            <p:cNvPr id="12" name="Group 28"/>
            <p:cNvGrpSpPr>
              <a:grpSpLocks/>
            </p:cNvGrpSpPr>
            <p:nvPr/>
          </p:nvGrpSpPr>
          <p:grpSpPr bwMode="auto">
            <a:xfrm>
              <a:off x="3923" y="2296"/>
              <a:ext cx="1270" cy="632"/>
              <a:chOff x="340" y="572"/>
              <a:chExt cx="1542" cy="635"/>
            </a:xfrm>
          </p:grpSpPr>
          <p:sp>
            <p:nvSpPr>
              <p:cNvPr id="24" name="Rectangle 29"/>
              <p:cNvSpPr>
                <a:spLocks noChangeArrowheads="1"/>
              </p:cNvSpPr>
              <p:nvPr/>
            </p:nvSpPr>
            <p:spPr bwMode="auto">
              <a:xfrm>
                <a:off x="340" y="572"/>
                <a:ext cx="1542" cy="63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5" name="Text Box 30"/>
              <p:cNvSpPr txBox="1">
                <a:spLocks noChangeArrowheads="1"/>
              </p:cNvSpPr>
              <p:nvPr/>
            </p:nvSpPr>
            <p:spPr bwMode="auto">
              <a:xfrm>
                <a:off x="418" y="676"/>
                <a:ext cx="1373" cy="4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sz="2000" dirty="0" err="1" smtClean="0">
                    <a:latin typeface="Verdana" pitchFamily="34" charset="0"/>
                    <a:ea typeface="Verdana" pitchFamily="34" charset="0"/>
                    <a:cs typeface="Verdana" pitchFamily="34" charset="0"/>
                  </a:rPr>
                  <a:t>Пакетті</a:t>
                </a:r>
                <a:r>
                  <a:rPr lang="ru-RU" sz="2000" dirty="0" smtClean="0">
                    <a:latin typeface="Verdana" pitchFamily="34" charset="0"/>
                    <a:ea typeface="Verdana" pitchFamily="34" charset="0"/>
                    <a:cs typeface="Verdana" pitchFamily="34" charset="0"/>
                  </a:rPr>
                  <a:t> </a:t>
                </a:r>
                <a:r>
                  <a:rPr lang="ru-RU" sz="2000" dirty="0" err="1" smtClean="0">
                    <a:latin typeface="Verdana" pitchFamily="34" charset="0"/>
                    <a:ea typeface="Verdana" pitchFamily="34" charset="0"/>
                    <a:cs typeface="Verdana" pitchFamily="34" charset="0"/>
                  </a:rPr>
                  <a:t>өңдеу</a:t>
                </a:r>
                <a:endParaRPr lang="ru-RU" sz="2000" dirty="0">
                  <a:latin typeface="Verdana" pitchFamily="34" charset="0"/>
                  <a:ea typeface="Verdana" pitchFamily="34" charset="0"/>
                  <a:cs typeface="Verdana" pitchFamily="34" charset="0"/>
                </a:endParaRPr>
              </a:p>
            </p:txBody>
          </p:sp>
        </p:grpSp>
        <p:sp>
          <p:nvSpPr>
            <p:cNvPr id="14" name="Line 31"/>
            <p:cNvSpPr>
              <a:spLocks noChangeShapeType="1"/>
            </p:cNvSpPr>
            <p:nvPr/>
          </p:nvSpPr>
          <p:spPr bwMode="auto">
            <a:xfrm>
              <a:off x="1202" y="1207"/>
              <a:ext cx="317"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5" name="Line 32"/>
            <p:cNvSpPr>
              <a:spLocks noChangeShapeType="1"/>
            </p:cNvSpPr>
            <p:nvPr/>
          </p:nvSpPr>
          <p:spPr bwMode="auto">
            <a:xfrm>
              <a:off x="2336" y="1207"/>
              <a:ext cx="499"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6" name="Line 33"/>
            <p:cNvSpPr>
              <a:spLocks noChangeShapeType="1"/>
            </p:cNvSpPr>
            <p:nvPr/>
          </p:nvSpPr>
          <p:spPr bwMode="auto">
            <a:xfrm>
              <a:off x="2426" y="1207"/>
              <a:ext cx="0" cy="1407"/>
            </a:xfrm>
            <a:prstGeom prst="line">
              <a:avLst/>
            </a:prstGeom>
            <a:noFill/>
            <a:ln w="9525">
              <a:solidFill>
                <a:schemeClr val="tx1"/>
              </a:solidFill>
              <a:round/>
              <a:headEnd type="oval"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7" name="Line 34"/>
            <p:cNvSpPr>
              <a:spLocks noChangeShapeType="1"/>
            </p:cNvSpPr>
            <p:nvPr/>
          </p:nvSpPr>
          <p:spPr bwMode="auto">
            <a:xfrm>
              <a:off x="2426" y="1888"/>
              <a:ext cx="409"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8" name="Line 35"/>
            <p:cNvSpPr>
              <a:spLocks noChangeShapeType="1"/>
            </p:cNvSpPr>
            <p:nvPr/>
          </p:nvSpPr>
          <p:spPr bwMode="auto">
            <a:xfrm>
              <a:off x="2426" y="2614"/>
              <a:ext cx="409"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9" name="Line 36"/>
            <p:cNvSpPr>
              <a:spLocks noChangeShapeType="1"/>
            </p:cNvSpPr>
            <p:nvPr/>
          </p:nvSpPr>
          <p:spPr bwMode="auto">
            <a:xfrm>
              <a:off x="3651" y="1207"/>
              <a:ext cx="27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20" name="Line 37"/>
            <p:cNvSpPr>
              <a:spLocks noChangeShapeType="1"/>
            </p:cNvSpPr>
            <p:nvPr/>
          </p:nvSpPr>
          <p:spPr bwMode="auto">
            <a:xfrm>
              <a:off x="3651" y="1888"/>
              <a:ext cx="27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21" name="Line 38"/>
            <p:cNvSpPr>
              <a:spLocks noChangeShapeType="1"/>
            </p:cNvSpPr>
            <p:nvPr/>
          </p:nvSpPr>
          <p:spPr bwMode="auto">
            <a:xfrm>
              <a:off x="3651" y="2614"/>
              <a:ext cx="272"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52746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smtClean="0">
                <a:latin typeface="Verdana" pitchFamily="34" charset="0"/>
                <a:ea typeface="Verdana" pitchFamily="34" charset="0"/>
                <a:cs typeface="Verdana" pitchFamily="34" charset="0"/>
              </a:rPr>
              <a:t>НУ </a:t>
            </a:r>
            <a:r>
              <a:rPr lang="ru-RU" sz="2400" dirty="0" err="1" smtClean="0">
                <a:latin typeface="Verdana" pitchFamily="34" charset="0"/>
                <a:ea typeface="Verdana" pitchFamily="34" charset="0"/>
                <a:cs typeface="Verdana" pitchFamily="34" charset="0"/>
              </a:rPr>
              <a:t>режимі</a:t>
            </a:r>
            <a:r>
              <a:rPr lang="ru-RU" sz="2400" dirty="0" smtClean="0">
                <a:latin typeface="Verdana" pitchFamily="34" charset="0"/>
                <a:ea typeface="Verdana" pitchFamily="34" charset="0"/>
                <a:cs typeface="Verdana" pitchFamily="34" charset="0"/>
              </a:rPr>
              <a:t> </a:t>
            </a:r>
            <a:r>
              <a:rPr lang="ru-RU" sz="2400" dirty="0" smtClean="0">
                <a:latin typeface="Verdana" pitchFamily="34" charset="0"/>
                <a:ea typeface="Verdana" pitchFamily="34" charset="0"/>
                <a:cs typeface="Verdana" pitchFamily="34" charset="0"/>
              </a:rPr>
              <a:t>(</a:t>
            </a:r>
            <a:r>
              <a:rPr lang="en-US" sz="2400" dirty="0" smtClean="0">
                <a:latin typeface="Verdana" pitchFamily="34" charset="0"/>
                <a:ea typeface="Verdana" pitchFamily="34" charset="0"/>
                <a:cs typeface="Verdana" pitchFamily="34" charset="0"/>
              </a:rPr>
              <a:t>real time processing</a:t>
            </a:r>
            <a:r>
              <a:rPr lang="ru-RU" sz="2400" dirty="0" smtClean="0">
                <a:latin typeface="Verdana" pitchFamily="34" charset="0"/>
                <a:ea typeface="Verdana" pitchFamily="34" charset="0"/>
                <a:cs typeface="Verdana" pitchFamily="34" charset="0"/>
              </a:rPr>
              <a:t>)</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a:xfrm>
            <a:off x="571472" y="1571612"/>
            <a:ext cx="8229600" cy="1214446"/>
          </a:xfrm>
        </p:spPr>
        <p:txBody>
          <a:bodyPr>
            <a:normAutofit/>
          </a:bodyPr>
          <a:lstStyle/>
          <a:p>
            <a:pPr marL="0" indent="0">
              <a:buNone/>
            </a:pPr>
            <a:r>
              <a:rPr lang="en-US" sz="1800" dirty="0" smtClean="0">
                <a:latin typeface="Verdana" pitchFamily="34" charset="0"/>
                <a:ea typeface="Verdana" pitchFamily="34" charset="0"/>
                <a:cs typeface="Verdana" pitchFamily="34" charset="0"/>
              </a:rPr>
              <a:t>–</a:t>
            </a:r>
            <a:r>
              <a:rPr lang="ru-RU" sz="1800" dirty="0" err="1" smtClean="0">
                <a:latin typeface="Verdana" pitchFamily="34" charset="0"/>
                <a:ea typeface="Verdana" pitchFamily="34" charset="0"/>
                <a:cs typeface="Verdana" pitchFamily="34" charset="0"/>
              </a:rPr>
              <a:t>есептеу</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жүйелерінің белгілі</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бір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ырғақты есептеу</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жүйесіне қатысты сыртқы процесстердің жүру жылдамдығымен өзара әрекеттесуін қамтамасыз ететін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мәліметтерді өңдеу режимі</a:t>
            </a:r>
            <a:endParaRPr lang="ru-RU" sz="1800" dirty="0">
              <a:latin typeface="Verdana" pitchFamily="34" charset="0"/>
              <a:ea typeface="Verdana" pitchFamily="34" charset="0"/>
              <a:cs typeface="Verdana" pitchFamily="34" charset="0"/>
            </a:endParaRPr>
          </a:p>
        </p:txBody>
      </p:sp>
      <p:grpSp>
        <p:nvGrpSpPr>
          <p:cNvPr id="5" name="Group 21"/>
          <p:cNvGrpSpPr>
            <a:grpSpLocks/>
          </p:cNvGrpSpPr>
          <p:nvPr/>
        </p:nvGrpSpPr>
        <p:grpSpPr bwMode="auto">
          <a:xfrm>
            <a:off x="1714480" y="2857496"/>
            <a:ext cx="5903913" cy="2808287"/>
            <a:chOff x="930" y="2341"/>
            <a:chExt cx="3719" cy="1769"/>
          </a:xfrm>
        </p:grpSpPr>
        <p:grpSp>
          <p:nvGrpSpPr>
            <p:cNvPr id="6" name="Group 7"/>
            <p:cNvGrpSpPr>
              <a:grpSpLocks/>
            </p:cNvGrpSpPr>
            <p:nvPr/>
          </p:nvGrpSpPr>
          <p:grpSpPr bwMode="auto">
            <a:xfrm>
              <a:off x="2280" y="2341"/>
              <a:ext cx="1024" cy="318"/>
              <a:chOff x="2280" y="2341"/>
              <a:chExt cx="1024" cy="318"/>
            </a:xfrm>
          </p:grpSpPr>
          <p:sp>
            <p:nvSpPr>
              <p:cNvPr id="20" name="Rectangle 5"/>
              <p:cNvSpPr>
                <a:spLocks noChangeArrowheads="1"/>
              </p:cNvSpPr>
              <p:nvPr/>
            </p:nvSpPr>
            <p:spPr bwMode="auto">
              <a:xfrm>
                <a:off x="2336" y="2341"/>
                <a:ext cx="907" cy="3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1" name="Text Box 6"/>
              <p:cNvSpPr txBox="1">
                <a:spLocks noChangeArrowheads="1"/>
              </p:cNvSpPr>
              <p:nvPr/>
            </p:nvSpPr>
            <p:spPr bwMode="auto">
              <a:xfrm>
                <a:off x="2280" y="2341"/>
                <a:ext cx="1024"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kk-KZ" dirty="0" smtClean="0">
                    <a:latin typeface="Verdana" pitchFamily="34" charset="0"/>
                    <a:ea typeface="Verdana" pitchFamily="34" charset="0"/>
                    <a:cs typeface="Verdana" pitchFamily="34" charset="0"/>
                  </a:rPr>
                  <a:t>Жылдамдық </a:t>
                </a:r>
                <a:endParaRPr lang="ru-RU" dirty="0">
                  <a:latin typeface="Verdana" pitchFamily="34" charset="0"/>
                  <a:ea typeface="Verdana" pitchFamily="34" charset="0"/>
                  <a:cs typeface="Verdana" pitchFamily="34" charset="0"/>
                </a:endParaRPr>
              </a:p>
            </p:txBody>
          </p:sp>
        </p:grpSp>
        <p:grpSp>
          <p:nvGrpSpPr>
            <p:cNvPr id="7" name="Group 8"/>
            <p:cNvGrpSpPr>
              <a:grpSpLocks/>
            </p:cNvGrpSpPr>
            <p:nvPr/>
          </p:nvGrpSpPr>
          <p:grpSpPr bwMode="auto">
            <a:xfrm>
              <a:off x="930" y="2931"/>
              <a:ext cx="1406" cy="590"/>
              <a:chOff x="2336" y="2341"/>
              <a:chExt cx="920" cy="318"/>
            </a:xfrm>
          </p:grpSpPr>
          <p:sp>
            <p:nvSpPr>
              <p:cNvPr id="18" name="Rectangle 9"/>
              <p:cNvSpPr>
                <a:spLocks noChangeArrowheads="1"/>
              </p:cNvSpPr>
              <p:nvPr/>
            </p:nvSpPr>
            <p:spPr bwMode="auto">
              <a:xfrm>
                <a:off x="2336" y="2341"/>
                <a:ext cx="907" cy="3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9" name="Text Box 10"/>
              <p:cNvSpPr txBox="1">
                <a:spLocks noChangeArrowheads="1"/>
              </p:cNvSpPr>
              <p:nvPr/>
            </p:nvSpPr>
            <p:spPr bwMode="auto">
              <a:xfrm>
                <a:off x="2336" y="2341"/>
                <a:ext cx="920" cy="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kk-KZ" dirty="0" smtClean="0">
                    <a:latin typeface="Verdana" pitchFamily="34" charset="0"/>
                    <a:ea typeface="Verdana" pitchFamily="34" charset="0"/>
                    <a:cs typeface="Verdana" pitchFamily="34" charset="0"/>
                  </a:rPr>
                  <a:t>Есептеу жүйесі</a:t>
                </a:r>
                <a:endParaRPr lang="ru-RU" dirty="0">
                  <a:latin typeface="Verdana" pitchFamily="34" charset="0"/>
                  <a:ea typeface="Verdana" pitchFamily="34" charset="0"/>
                  <a:cs typeface="Verdana" pitchFamily="34" charset="0"/>
                </a:endParaRPr>
              </a:p>
            </p:txBody>
          </p:sp>
        </p:grpSp>
        <p:grpSp>
          <p:nvGrpSpPr>
            <p:cNvPr id="8" name="Group 11"/>
            <p:cNvGrpSpPr>
              <a:grpSpLocks/>
            </p:cNvGrpSpPr>
            <p:nvPr/>
          </p:nvGrpSpPr>
          <p:grpSpPr bwMode="auto">
            <a:xfrm>
              <a:off x="3243" y="2834"/>
              <a:ext cx="1406" cy="756"/>
              <a:chOff x="2336" y="2288"/>
              <a:chExt cx="920" cy="407"/>
            </a:xfrm>
          </p:grpSpPr>
          <p:sp>
            <p:nvSpPr>
              <p:cNvPr id="16" name="Rectangle 12"/>
              <p:cNvSpPr>
                <a:spLocks noChangeArrowheads="1"/>
              </p:cNvSpPr>
              <p:nvPr/>
            </p:nvSpPr>
            <p:spPr bwMode="auto">
              <a:xfrm>
                <a:off x="2336" y="2341"/>
                <a:ext cx="907" cy="3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7" name="Text Box 13"/>
              <p:cNvSpPr txBox="1">
                <a:spLocks noChangeArrowheads="1"/>
              </p:cNvSpPr>
              <p:nvPr/>
            </p:nvSpPr>
            <p:spPr bwMode="auto">
              <a:xfrm>
                <a:off x="2336" y="2288"/>
                <a:ext cx="920"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err="1" smtClean="0">
                    <a:latin typeface="Verdana" pitchFamily="34" charset="0"/>
                    <a:ea typeface="Verdana" pitchFamily="34" charset="0"/>
                    <a:cs typeface="Verdana" pitchFamily="34" charset="0"/>
                  </a:rPr>
                  <a:t>Есептеу</a:t>
                </a:r>
                <a:r>
                  <a:rPr lang="ru-RU" dirty="0" smtClean="0">
                    <a:latin typeface="Verdana" pitchFamily="34" charset="0"/>
                    <a:ea typeface="Verdana" pitchFamily="34" charset="0"/>
                    <a:cs typeface="Verdana" pitchFamily="34" charset="0"/>
                  </a:rPr>
                  <a:t> </a:t>
                </a:r>
                <a:r>
                  <a:rPr lang="ru-RU" dirty="0" err="1" smtClean="0">
                    <a:latin typeface="Verdana" pitchFamily="34" charset="0"/>
                    <a:ea typeface="Verdana" pitchFamily="34" charset="0"/>
                    <a:cs typeface="Verdana" pitchFamily="34" charset="0"/>
                  </a:rPr>
                  <a:t>жүйесіне қатысты сыртқы процесстер</a:t>
                </a:r>
                <a:endParaRPr lang="ru-RU" dirty="0">
                  <a:latin typeface="Verdana" pitchFamily="34" charset="0"/>
                  <a:ea typeface="Verdana" pitchFamily="34" charset="0"/>
                  <a:cs typeface="Verdana" pitchFamily="34" charset="0"/>
                </a:endParaRPr>
              </a:p>
            </p:txBody>
          </p:sp>
        </p:grpSp>
        <p:grpSp>
          <p:nvGrpSpPr>
            <p:cNvPr id="9" name="Group 16"/>
            <p:cNvGrpSpPr>
              <a:grpSpLocks/>
            </p:cNvGrpSpPr>
            <p:nvPr/>
          </p:nvGrpSpPr>
          <p:grpSpPr bwMode="auto">
            <a:xfrm>
              <a:off x="2200" y="3702"/>
              <a:ext cx="1179" cy="408"/>
              <a:chOff x="2245" y="3702"/>
              <a:chExt cx="1179" cy="408"/>
            </a:xfrm>
          </p:grpSpPr>
          <p:sp>
            <p:nvSpPr>
              <p:cNvPr id="14" name="Oval 14"/>
              <p:cNvSpPr>
                <a:spLocks noChangeArrowheads="1"/>
              </p:cNvSpPr>
              <p:nvPr/>
            </p:nvSpPr>
            <p:spPr bwMode="auto">
              <a:xfrm>
                <a:off x="2245" y="3702"/>
                <a:ext cx="1179" cy="40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5" name="Text Box 15"/>
              <p:cNvSpPr txBox="1">
                <a:spLocks noChangeArrowheads="1"/>
              </p:cNvSpPr>
              <p:nvPr/>
            </p:nvSpPr>
            <p:spPr bwMode="auto">
              <a:xfrm>
                <a:off x="2278" y="3789"/>
                <a:ext cx="927" cy="2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kk-KZ" dirty="0" smtClean="0">
                    <a:latin typeface="Verdana" pitchFamily="34" charset="0"/>
                    <a:ea typeface="Verdana" pitchFamily="34" charset="0"/>
                    <a:cs typeface="Verdana" pitchFamily="34" charset="0"/>
                  </a:rPr>
                  <a:t>Өлшенген </a:t>
                </a:r>
                <a:endParaRPr lang="ru-RU" dirty="0">
                  <a:latin typeface="Verdana" pitchFamily="34" charset="0"/>
                  <a:ea typeface="Verdana" pitchFamily="34" charset="0"/>
                  <a:cs typeface="Verdana" pitchFamily="34" charset="0"/>
                </a:endParaRPr>
              </a:p>
            </p:txBody>
          </p:sp>
        </p:grpSp>
        <p:sp>
          <p:nvSpPr>
            <p:cNvPr id="10" name="Line 17"/>
            <p:cNvSpPr>
              <a:spLocks noChangeShapeType="1"/>
            </p:cNvSpPr>
            <p:nvPr/>
          </p:nvSpPr>
          <p:spPr bwMode="auto">
            <a:xfrm flipH="1">
              <a:off x="2290" y="2659"/>
              <a:ext cx="454" cy="272"/>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1" name="Line 18"/>
            <p:cNvSpPr>
              <a:spLocks noChangeShapeType="1"/>
            </p:cNvSpPr>
            <p:nvPr/>
          </p:nvSpPr>
          <p:spPr bwMode="auto">
            <a:xfrm>
              <a:off x="2744" y="2659"/>
              <a:ext cx="499" cy="272"/>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2" name="Line 19"/>
            <p:cNvSpPr>
              <a:spLocks noChangeShapeType="1"/>
            </p:cNvSpPr>
            <p:nvPr/>
          </p:nvSpPr>
          <p:spPr bwMode="auto">
            <a:xfrm>
              <a:off x="2290" y="3521"/>
              <a:ext cx="272" cy="18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3" name="Line 20"/>
            <p:cNvSpPr>
              <a:spLocks noChangeShapeType="1"/>
            </p:cNvSpPr>
            <p:nvPr/>
          </p:nvSpPr>
          <p:spPr bwMode="auto">
            <a:xfrm flipH="1">
              <a:off x="2971" y="3521"/>
              <a:ext cx="272" cy="181"/>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370922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smtClean="0">
                <a:latin typeface="Verdana" pitchFamily="34" charset="0"/>
                <a:ea typeface="Verdana" pitchFamily="34" charset="0"/>
                <a:cs typeface="Verdana" pitchFamily="34" charset="0"/>
              </a:rPr>
              <a:t>НУЖ (Дональд </a:t>
            </a:r>
            <a:r>
              <a:rPr lang="ru-RU" sz="2400" dirty="0" err="1" smtClean="0">
                <a:latin typeface="Verdana" pitchFamily="34" charset="0"/>
                <a:ea typeface="Verdana" pitchFamily="34" charset="0"/>
                <a:cs typeface="Verdana" pitchFamily="34" charset="0"/>
              </a:rPr>
              <a:t>Гиллиес</a:t>
            </a:r>
            <a:r>
              <a:rPr lang="ru-RU" sz="2400" dirty="0" smtClean="0">
                <a:latin typeface="Verdana" pitchFamily="34" charset="0"/>
                <a:ea typeface="Verdana" pitchFamily="34" charset="0"/>
                <a:cs typeface="Verdana" pitchFamily="34" charset="0"/>
              </a:rPr>
              <a:t> </a:t>
            </a:r>
            <a:r>
              <a:rPr lang="ru-RU" sz="2400" dirty="0" err="1" smtClean="0">
                <a:latin typeface="Verdana" pitchFamily="34" charset="0"/>
                <a:ea typeface="Verdana" pitchFamily="34" charset="0"/>
                <a:cs typeface="Verdana" pitchFamily="34" charset="0"/>
              </a:rPr>
              <a:t>бойынша</a:t>
            </a:r>
            <a:r>
              <a:rPr lang="ru-RU" sz="2400" dirty="0" smtClean="0">
                <a:latin typeface="Verdana" pitchFamily="34" charset="0"/>
                <a:ea typeface="Verdana" pitchFamily="34" charset="0"/>
                <a:cs typeface="Verdana" pitchFamily="34" charset="0"/>
              </a:rPr>
              <a:t>)</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a:xfrm>
            <a:off x="457200" y="1600201"/>
            <a:ext cx="8229600" cy="2116832"/>
          </a:xfrm>
        </p:spPr>
        <p:txBody>
          <a:bodyPr>
            <a:normAutofit/>
          </a:bodyPr>
          <a:lstStyle/>
          <a:p>
            <a:pPr marL="0" indent="0" algn="just">
              <a:buNone/>
            </a:pP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жүйенің жұмыс істеуінің дұрыстығы,яғни </a:t>
            </a:r>
            <a:r>
              <a:rPr lang="ru-RU" sz="1800" dirty="0" smtClean="0">
                <a:latin typeface="Verdana" pitchFamily="34" charset="0"/>
                <a:ea typeface="Verdana" pitchFamily="34" charset="0"/>
                <a:cs typeface="Verdana" pitchFamily="34" charset="0"/>
              </a:rPr>
              <a:t>тек </a:t>
            </a:r>
            <a:r>
              <a:rPr lang="ru-RU" sz="1800" dirty="0" err="1" smtClean="0">
                <a:latin typeface="Verdana" pitchFamily="34" charset="0"/>
                <a:ea typeface="Verdana" pitchFamily="34" charset="0"/>
                <a:cs typeface="Verdana" pitchFamily="34" charset="0"/>
              </a:rPr>
              <a:t>қана есептеудің орындалуының ғана емес</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сонымен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қатар уақыттың дұрыстылығы арқылы талап</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етілген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нәтиженің алынуымен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анықталады</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Егер</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уақытқа байланысты</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талап</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орындалмаса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онда</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жүйе </a:t>
            </a:r>
            <a:r>
              <a:rPr lang="ru-RU" sz="1800" dirty="0" smtClean="0">
                <a:latin typeface="Verdana" pitchFamily="34" charset="0"/>
                <a:ea typeface="Verdana" pitchFamily="34" charset="0"/>
                <a:cs typeface="Verdana" pitchFamily="34" charset="0"/>
              </a:rPr>
              <a:t>бас </a:t>
            </a:r>
            <a:r>
              <a:rPr lang="ru-RU" sz="1800" dirty="0" err="1" smtClean="0">
                <a:latin typeface="Verdana" pitchFamily="34" charset="0"/>
                <a:ea typeface="Verdana" pitchFamily="34" charset="0"/>
                <a:cs typeface="Verdana" pitchFamily="34" charset="0"/>
              </a:rPr>
              <a:t>тартты</a:t>
            </a:r>
            <a:r>
              <a:rPr lang="ru-RU" sz="1800" dirty="0" smtClean="0">
                <a:latin typeface="Verdana" pitchFamily="34" charset="0"/>
                <a:ea typeface="Verdana" pitchFamily="34" charset="0"/>
                <a:cs typeface="Verdana" pitchFamily="34" charset="0"/>
              </a:rPr>
              <a:t> (отказ)</a:t>
            </a:r>
            <a:r>
              <a:rPr lang="ru-RU" sz="1800" dirty="0" err="1" smtClean="0">
                <a:latin typeface="Verdana" pitchFamily="34" charset="0"/>
                <a:ea typeface="Verdana" pitchFamily="34" charset="0"/>
                <a:cs typeface="Verdana" pitchFamily="34" charset="0"/>
              </a:rPr>
              <a:t>деген</a:t>
            </a:r>
            <a:r>
              <a:rPr lang="ru-RU" sz="1800" dirty="0" smtClean="0">
                <a:latin typeface="Verdana" pitchFamily="34" charset="0"/>
                <a:ea typeface="Verdana" pitchFamily="34" charset="0"/>
                <a:cs typeface="Verdana" pitchFamily="34" charset="0"/>
              </a:rPr>
              <a:t> </a:t>
            </a:r>
            <a:r>
              <a:rPr lang="ru-RU" sz="1800" dirty="0" err="1" smtClean="0">
                <a:latin typeface="Verdana" pitchFamily="34" charset="0"/>
                <a:ea typeface="Verdana" pitchFamily="34" charset="0"/>
                <a:cs typeface="Verdana" pitchFamily="34" charset="0"/>
              </a:rPr>
              <a:t>сөз</a:t>
            </a:r>
            <a:r>
              <a:rPr lang="ru-RU" sz="1800" dirty="0" smtClean="0">
                <a:latin typeface="Verdana" pitchFamily="34" charset="0"/>
                <a:ea typeface="Verdana" pitchFamily="34" charset="0"/>
                <a:cs typeface="Verdana" pitchFamily="34" charset="0"/>
              </a:rPr>
              <a:t>.</a:t>
            </a:r>
          </a:p>
        </p:txBody>
      </p:sp>
      <p:grpSp>
        <p:nvGrpSpPr>
          <p:cNvPr id="5" name="Group 17"/>
          <p:cNvGrpSpPr>
            <a:grpSpLocks/>
          </p:cNvGrpSpPr>
          <p:nvPr/>
        </p:nvGrpSpPr>
        <p:grpSpPr bwMode="auto">
          <a:xfrm>
            <a:off x="357560" y="3791421"/>
            <a:ext cx="7886705" cy="2295525"/>
            <a:chOff x="135" y="2750"/>
            <a:chExt cx="4968" cy="1446"/>
          </a:xfrm>
        </p:grpSpPr>
        <p:grpSp>
          <p:nvGrpSpPr>
            <p:cNvPr id="6" name="Group 8"/>
            <p:cNvGrpSpPr>
              <a:grpSpLocks/>
            </p:cNvGrpSpPr>
            <p:nvPr/>
          </p:nvGrpSpPr>
          <p:grpSpPr bwMode="auto">
            <a:xfrm>
              <a:off x="135" y="2750"/>
              <a:ext cx="2382" cy="726"/>
              <a:chOff x="135" y="2750"/>
              <a:chExt cx="2382" cy="726"/>
            </a:xfrm>
          </p:grpSpPr>
          <p:sp>
            <p:nvSpPr>
              <p:cNvPr id="15" name="Rectangle 6"/>
              <p:cNvSpPr>
                <a:spLocks noChangeArrowheads="1"/>
              </p:cNvSpPr>
              <p:nvPr/>
            </p:nvSpPr>
            <p:spPr bwMode="auto">
              <a:xfrm>
                <a:off x="295" y="2750"/>
                <a:ext cx="1995" cy="726"/>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atin typeface="Verdana" pitchFamily="34" charset="0"/>
                  <a:ea typeface="Verdana" pitchFamily="34" charset="0"/>
                  <a:cs typeface="Verdana" pitchFamily="34" charset="0"/>
                </a:endParaRPr>
              </a:p>
            </p:txBody>
          </p:sp>
          <p:sp>
            <p:nvSpPr>
              <p:cNvPr id="16" name="Text Box 7"/>
              <p:cNvSpPr txBox="1">
                <a:spLocks noChangeArrowheads="1"/>
              </p:cNvSpPr>
              <p:nvPr/>
            </p:nvSpPr>
            <p:spPr bwMode="auto">
              <a:xfrm>
                <a:off x="135" y="2792"/>
                <a:ext cx="2382" cy="5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err="1" smtClean="0">
                    <a:latin typeface="Verdana" pitchFamily="34" charset="0"/>
                    <a:ea typeface="Verdana" pitchFamily="34" charset="0"/>
                    <a:cs typeface="Verdana" pitchFamily="34" charset="0"/>
                  </a:rPr>
                  <a:t>Талап</a:t>
                </a:r>
                <a:r>
                  <a:rPr lang="ru-RU" dirty="0" smtClean="0">
                    <a:latin typeface="Verdana" pitchFamily="34" charset="0"/>
                    <a:ea typeface="Verdana" pitchFamily="34" charset="0"/>
                    <a:cs typeface="Verdana" pitchFamily="34" charset="0"/>
                  </a:rPr>
                  <a:t> </a:t>
                </a:r>
                <a:r>
                  <a:rPr lang="ru-RU" dirty="0" err="1" smtClean="0">
                    <a:latin typeface="Verdana" pitchFamily="34" charset="0"/>
                    <a:ea typeface="Verdana" pitchFamily="34" charset="0"/>
                    <a:cs typeface="Verdana" pitchFamily="34" charset="0"/>
                  </a:rPr>
                  <a:t>етілген</a:t>
                </a:r>
                <a:r>
                  <a:rPr lang="ru-RU" dirty="0" smtClean="0">
                    <a:latin typeface="Verdana" pitchFamily="34" charset="0"/>
                    <a:ea typeface="Verdana" pitchFamily="34" charset="0"/>
                    <a:cs typeface="Verdana" pitchFamily="34" charset="0"/>
                  </a:rPr>
                  <a:t> </a:t>
                </a:r>
                <a:r>
                  <a:rPr lang="ru-RU" dirty="0" err="1" smtClean="0">
                    <a:latin typeface="Verdana" pitchFamily="34" charset="0"/>
                    <a:ea typeface="Verdana" pitchFamily="34" charset="0"/>
                    <a:cs typeface="Verdana" pitchFamily="34" charset="0"/>
                  </a:rPr>
                  <a:t>орындалудың</a:t>
                </a:r>
                <a:r>
                  <a:rPr lang="ru-RU" dirty="0" smtClean="0">
                    <a:latin typeface="Verdana" pitchFamily="34" charset="0"/>
                    <a:ea typeface="Verdana" pitchFamily="34" charset="0"/>
                    <a:cs typeface="Verdana" pitchFamily="34" charset="0"/>
                  </a:rPr>
                  <a:t> </a:t>
                </a:r>
              </a:p>
              <a:p>
                <a:pPr algn="ctr" eaLnBrk="1" hangingPunct="1"/>
                <a:r>
                  <a:rPr lang="ru-RU" dirty="0" err="1" smtClean="0">
                    <a:latin typeface="Verdana" pitchFamily="34" charset="0"/>
                    <a:ea typeface="Verdana" pitchFamily="34" charset="0"/>
                    <a:cs typeface="Verdana" pitchFamily="34" charset="0"/>
                  </a:rPr>
                  <a:t>уақыт бойынша</a:t>
                </a:r>
                <a:r>
                  <a:rPr lang="ru-RU" dirty="0" smtClean="0">
                    <a:latin typeface="Verdana" pitchFamily="34" charset="0"/>
                    <a:ea typeface="Verdana" pitchFamily="34" charset="0"/>
                    <a:cs typeface="Verdana" pitchFamily="34" charset="0"/>
                  </a:rPr>
                  <a:t> </a:t>
                </a:r>
              </a:p>
              <a:p>
                <a:pPr algn="ctr" eaLnBrk="1" hangingPunct="1"/>
                <a:r>
                  <a:rPr lang="ru-RU" dirty="0" err="1" smtClean="0">
                    <a:latin typeface="Verdana" pitchFamily="34" charset="0"/>
                    <a:ea typeface="Verdana" pitchFamily="34" charset="0"/>
                    <a:cs typeface="Verdana" pitchFamily="34" charset="0"/>
                  </a:rPr>
                  <a:t>кепілдігі</a:t>
                </a:r>
                <a:endParaRPr lang="ru-RU" dirty="0">
                  <a:latin typeface="Verdana" pitchFamily="34" charset="0"/>
                  <a:ea typeface="Verdana" pitchFamily="34" charset="0"/>
                  <a:cs typeface="Verdana" pitchFamily="34" charset="0"/>
                </a:endParaRPr>
              </a:p>
            </p:txBody>
          </p:sp>
        </p:grpSp>
        <p:grpSp>
          <p:nvGrpSpPr>
            <p:cNvPr id="7" name="Group 9"/>
            <p:cNvGrpSpPr>
              <a:grpSpLocks/>
            </p:cNvGrpSpPr>
            <p:nvPr/>
          </p:nvGrpSpPr>
          <p:grpSpPr bwMode="auto">
            <a:xfrm>
              <a:off x="3108" y="2754"/>
              <a:ext cx="1995" cy="726"/>
              <a:chOff x="295" y="2750"/>
              <a:chExt cx="1995" cy="726"/>
            </a:xfrm>
          </p:grpSpPr>
          <p:sp>
            <p:nvSpPr>
              <p:cNvPr id="13" name="Rectangle 10"/>
              <p:cNvSpPr>
                <a:spLocks noChangeArrowheads="1"/>
              </p:cNvSpPr>
              <p:nvPr/>
            </p:nvSpPr>
            <p:spPr bwMode="auto">
              <a:xfrm>
                <a:off x="295" y="2750"/>
                <a:ext cx="1995" cy="726"/>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atin typeface="Verdana" pitchFamily="34" charset="0"/>
                  <a:ea typeface="Verdana" pitchFamily="34" charset="0"/>
                  <a:cs typeface="Verdana" pitchFamily="34" charset="0"/>
                </a:endParaRPr>
              </a:p>
            </p:txBody>
          </p:sp>
          <p:sp>
            <p:nvSpPr>
              <p:cNvPr id="14" name="Text Box 11"/>
              <p:cNvSpPr txBox="1">
                <a:spLocks noChangeArrowheads="1"/>
              </p:cNvSpPr>
              <p:nvPr/>
            </p:nvSpPr>
            <p:spPr bwMode="auto">
              <a:xfrm>
                <a:off x="517" y="2878"/>
                <a:ext cx="1680"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err="1" smtClean="0">
                    <a:latin typeface="Verdana" pitchFamily="34" charset="0"/>
                    <a:ea typeface="Verdana" pitchFamily="34" charset="0"/>
                    <a:cs typeface="Verdana" pitchFamily="34" charset="0"/>
                  </a:rPr>
                  <a:t>Жүйенің  болжамды</a:t>
                </a:r>
                <a:r>
                  <a:rPr lang="ru-RU" dirty="0" smtClean="0">
                    <a:latin typeface="Verdana" pitchFamily="34" charset="0"/>
                    <a:ea typeface="Verdana" pitchFamily="34" charset="0"/>
                    <a:cs typeface="Verdana" pitchFamily="34" charset="0"/>
                  </a:rPr>
                  <a:t> </a:t>
                </a:r>
              </a:p>
              <a:p>
                <a:pPr algn="ctr" eaLnBrk="1" hangingPunct="1"/>
                <a:r>
                  <a:rPr lang="ru-RU" dirty="0" err="1" smtClean="0">
                    <a:latin typeface="Verdana" pitchFamily="34" charset="0"/>
                    <a:ea typeface="Verdana" pitchFamily="34" charset="0"/>
                    <a:cs typeface="Verdana" pitchFamily="34" charset="0"/>
                  </a:rPr>
                  <a:t>іс</a:t>
                </a:r>
                <a:r>
                  <a:rPr lang="ru-RU" dirty="0" smtClean="0">
                    <a:latin typeface="Verdana" pitchFamily="34" charset="0"/>
                    <a:ea typeface="Verdana" pitchFamily="34" charset="0"/>
                    <a:cs typeface="Verdana" pitchFamily="34" charset="0"/>
                  </a:rPr>
                  <a:t> </a:t>
                </a:r>
                <a:r>
                  <a:rPr lang="ru-RU" dirty="0" err="1" smtClean="0">
                    <a:latin typeface="Verdana" pitchFamily="34" charset="0"/>
                    <a:ea typeface="Verdana" pitchFamily="34" charset="0"/>
                    <a:cs typeface="Verdana" pitchFamily="34" charset="0"/>
                  </a:rPr>
                  <a:t>әрекеті</a:t>
                </a:r>
                <a:endParaRPr lang="ru-RU" dirty="0">
                  <a:latin typeface="Verdana" pitchFamily="34" charset="0"/>
                  <a:ea typeface="Verdana" pitchFamily="34" charset="0"/>
                  <a:cs typeface="Verdana" pitchFamily="34" charset="0"/>
                </a:endParaRPr>
              </a:p>
            </p:txBody>
          </p:sp>
        </p:grpSp>
        <p:grpSp>
          <p:nvGrpSpPr>
            <p:cNvPr id="8" name="Group 12"/>
            <p:cNvGrpSpPr>
              <a:grpSpLocks/>
            </p:cNvGrpSpPr>
            <p:nvPr/>
          </p:nvGrpSpPr>
          <p:grpSpPr bwMode="auto">
            <a:xfrm>
              <a:off x="295" y="3789"/>
              <a:ext cx="1995" cy="407"/>
              <a:chOff x="295" y="2746"/>
              <a:chExt cx="1995" cy="1004"/>
            </a:xfrm>
          </p:grpSpPr>
          <p:sp>
            <p:nvSpPr>
              <p:cNvPr id="11" name="Rectangle 13"/>
              <p:cNvSpPr>
                <a:spLocks noChangeArrowheads="1"/>
              </p:cNvSpPr>
              <p:nvPr/>
            </p:nvSpPr>
            <p:spPr bwMode="auto">
              <a:xfrm>
                <a:off x="295" y="2750"/>
                <a:ext cx="1995" cy="1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atin typeface="Verdana" pitchFamily="34" charset="0"/>
                  <a:ea typeface="Verdana" pitchFamily="34" charset="0"/>
                  <a:cs typeface="Verdana" pitchFamily="34" charset="0"/>
                </a:endParaRPr>
              </a:p>
            </p:txBody>
          </p:sp>
          <p:sp>
            <p:nvSpPr>
              <p:cNvPr id="12" name="Text Box 14"/>
              <p:cNvSpPr txBox="1">
                <a:spLocks noChangeArrowheads="1"/>
              </p:cNvSpPr>
              <p:nvPr/>
            </p:nvSpPr>
            <p:spPr bwMode="auto">
              <a:xfrm>
                <a:off x="683" y="2746"/>
                <a:ext cx="1249" cy="10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dirty="0" smtClean="0">
                    <a:latin typeface="Verdana" pitchFamily="34" charset="0"/>
                    <a:ea typeface="Verdana" pitchFamily="34" charset="0"/>
                    <a:cs typeface="Verdana" pitchFamily="34" charset="0"/>
                  </a:rPr>
                  <a:t>Реакция </a:t>
                </a:r>
                <a:r>
                  <a:rPr lang="ru-RU" dirty="0" err="1" smtClean="0">
                    <a:latin typeface="Verdana" pitchFamily="34" charset="0"/>
                    <a:ea typeface="Verdana" pitchFamily="34" charset="0"/>
                    <a:cs typeface="Verdana" pitchFamily="34" charset="0"/>
                  </a:rPr>
                  <a:t>уақыты</a:t>
                </a:r>
                <a:endParaRPr lang="ru-RU" dirty="0">
                  <a:latin typeface="Verdana" pitchFamily="34" charset="0"/>
                  <a:ea typeface="Verdana" pitchFamily="34" charset="0"/>
                  <a:cs typeface="Verdana" pitchFamily="34" charset="0"/>
                </a:endParaRPr>
              </a:p>
            </p:txBody>
          </p:sp>
        </p:grpSp>
        <p:sp>
          <p:nvSpPr>
            <p:cNvPr id="9" name="Line 15"/>
            <p:cNvSpPr>
              <a:spLocks noChangeShapeType="1"/>
            </p:cNvSpPr>
            <p:nvPr/>
          </p:nvSpPr>
          <p:spPr bwMode="auto">
            <a:xfrm>
              <a:off x="1292" y="3475"/>
              <a:ext cx="0" cy="318"/>
            </a:xfrm>
            <a:prstGeom prst="line">
              <a:avLst/>
            </a:prstGeom>
            <a:noFill/>
            <a:ln w="9525" cap="rnd">
              <a:solidFill>
                <a:schemeClr val="tx1"/>
              </a:solidFill>
              <a:prstDash val="sysDot"/>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sp>
          <p:nvSpPr>
            <p:cNvPr id="10" name="Line 16"/>
            <p:cNvSpPr>
              <a:spLocks noChangeShapeType="1"/>
            </p:cNvSpPr>
            <p:nvPr/>
          </p:nvSpPr>
          <p:spPr bwMode="auto">
            <a:xfrm>
              <a:off x="2290" y="3113"/>
              <a:ext cx="817"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3763097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kk-KZ" sz="2400" b="1" dirty="0" smtClean="0"/>
              <a:t>Нақты уақыттың режимдері</a:t>
            </a:r>
            <a:r>
              <a:rPr lang="ru-RU" sz="2400" dirty="0" smtClean="0"/>
              <a:t/>
            </a:r>
            <a:br>
              <a:rPr lang="ru-RU" sz="2400" dirty="0" smtClean="0"/>
            </a:b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a:xfrm>
            <a:off x="539552" y="1412776"/>
            <a:ext cx="8229600" cy="4781128"/>
          </a:xfrm>
        </p:spPr>
        <p:txBody>
          <a:bodyPr>
            <a:normAutofit/>
          </a:bodyPr>
          <a:lstStyle/>
          <a:p>
            <a:pPr>
              <a:buNone/>
            </a:pPr>
            <a:endParaRPr lang="kk-KZ" sz="2000" dirty="0" smtClean="0"/>
          </a:p>
          <a:p>
            <a:pPr>
              <a:buNone/>
            </a:pPr>
            <a:r>
              <a:rPr lang="kk-KZ" sz="2000" dirty="0" smtClean="0"/>
              <a:t>Қазіргі</a:t>
            </a:r>
            <a:r>
              <a:rPr lang="en-US" sz="2000" dirty="0" smtClean="0"/>
              <a:t>“ </a:t>
            </a:r>
            <a:r>
              <a:rPr lang="kk-KZ" sz="2000" dirty="0" smtClean="0"/>
              <a:t>қатты</a:t>
            </a:r>
            <a:r>
              <a:rPr lang="en-US" sz="2000" dirty="0" smtClean="0"/>
              <a:t> ” </a:t>
            </a:r>
            <a:r>
              <a:rPr lang="kk-KZ" sz="2000" dirty="0" smtClean="0"/>
              <a:t>НУ</a:t>
            </a:r>
            <a:r>
              <a:rPr lang="en-US" sz="2000" dirty="0" smtClean="0"/>
              <a:t> (hard real time) </a:t>
            </a:r>
            <a:r>
              <a:rPr lang="kk-KZ" sz="2000" dirty="0" smtClean="0"/>
              <a:t>режимі</a:t>
            </a:r>
            <a:endParaRPr lang="ru-RU" sz="2000" dirty="0" smtClean="0"/>
          </a:p>
          <a:p>
            <a:pPr>
              <a:buNone/>
            </a:pPr>
            <a:r>
              <a:rPr lang="kk-KZ" sz="2000" dirty="0" smtClean="0"/>
              <a:t>Кешігулік – толықтай қате жағдай</a:t>
            </a:r>
            <a:endParaRPr lang="ru-RU" sz="2000" dirty="0" smtClean="0"/>
          </a:p>
          <a:p>
            <a:pPr algn="just"/>
            <a:endParaRPr lang="ru-RU" sz="1800" dirty="0" smtClean="0">
              <a:latin typeface="Verdana" pitchFamily="34" charset="0"/>
              <a:ea typeface="Verdana" pitchFamily="34" charset="0"/>
              <a:cs typeface="Verdana" pitchFamily="34" charset="0"/>
            </a:endParaRPr>
          </a:p>
          <a:p>
            <a:pPr algn="just"/>
            <a:endParaRPr lang="en-US" sz="1800" dirty="0" smtClean="0">
              <a:latin typeface="Verdana" pitchFamily="34" charset="0"/>
              <a:ea typeface="Verdana" pitchFamily="34" charset="0"/>
              <a:cs typeface="Verdana" pitchFamily="34" charset="0"/>
            </a:endParaRPr>
          </a:p>
          <a:p>
            <a:pPr>
              <a:buNone/>
            </a:pPr>
            <a:r>
              <a:rPr lang="kk-KZ" sz="2000" dirty="0" smtClean="0"/>
              <a:t>“НУ квази” (soft real time) режимі</a:t>
            </a:r>
            <a:endParaRPr lang="ru-RU" sz="2000" dirty="0" smtClean="0"/>
          </a:p>
          <a:p>
            <a:pPr>
              <a:buNone/>
            </a:pPr>
            <a:r>
              <a:rPr lang="kk-KZ" sz="2000" dirty="0" smtClean="0"/>
              <a:t>Кешігулік – өнімділікті жоғалту</a:t>
            </a:r>
            <a:endParaRPr lang="ru-RU" sz="2000" dirty="0" smtClean="0"/>
          </a:p>
          <a:p>
            <a:pPr lvl="3">
              <a:buFont typeface="Wingdings" pitchFamily="2" charset="2"/>
              <a:buChar char="ü"/>
            </a:pPr>
            <a:r>
              <a:rPr lang="ru-RU" dirty="0" smtClean="0">
                <a:latin typeface="Verdana" pitchFamily="34" charset="0"/>
                <a:ea typeface="Verdana" pitchFamily="34" charset="0"/>
                <a:cs typeface="Verdana" pitchFamily="34" charset="0"/>
              </a:rPr>
              <a:t>  </a:t>
            </a:r>
            <a:r>
              <a:rPr lang="kk-KZ" dirty="0" smtClean="0"/>
              <a:t>Қауіпсіздік деңгейі</a:t>
            </a:r>
            <a:endParaRPr lang="ru-RU" dirty="0" smtClean="0"/>
          </a:p>
          <a:p>
            <a:pPr lvl="3">
              <a:buFont typeface="Wingdings" pitchFamily="2" charset="2"/>
              <a:buChar char="ü"/>
            </a:pPr>
            <a:r>
              <a:rPr lang="ru-RU" dirty="0" smtClean="0">
                <a:latin typeface="Verdana" pitchFamily="34" charset="0"/>
                <a:ea typeface="Verdana" pitchFamily="34" charset="0"/>
                <a:cs typeface="Verdana" pitchFamily="34" charset="0"/>
              </a:rPr>
              <a:t>  </a:t>
            </a:r>
            <a:r>
              <a:rPr lang="kk-KZ" dirty="0" smtClean="0"/>
              <a:t>Тәртіптерді түзеу</a:t>
            </a:r>
            <a:endParaRPr lang="ru-RU" sz="1800" dirty="0" smtClean="0"/>
          </a:p>
          <a:p>
            <a:pPr lvl="3">
              <a:buFont typeface="Wingdings" pitchFamily="2" charset="2"/>
              <a:buChar char="ü"/>
            </a:pPr>
            <a:endParaRPr lang="ru-RU" sz="1800" dirty="0" smtClean="0">
              <a:latin typeface="Verdana" pitchFamily="34" charset="0"/>
              <a:ea typeface="Verdana" pitchFamily="34" charset="0"/>
              <a:cs typeface="Verdana" pitchFamily="34" charset="0"/>
            </a:endParaRPr>
          </a:p>
          <a:p>
            <a:endParaRPr lang="ru-RU" sz="1800" dirty="0">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287612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pPr algn="l"/>
            <a:r>
              <a:rPr lang="en-US" sz="2800" dirty="0" smtClean="0">
                <a:solidFill>
                  <a:schemeClr val="bg1"/>
                </a:solidFill>
                <a:latin typeface="Verdana" pitchFamily="34" charset="0"/>
                <a:ea typeface="Verdana" pitchFamily="34" charset="0"/>
                <a:cs typeface="Verdana" pitchFamily="34" charset="0"/>
              </a:rPr>
              <a:t/>
            </a:r>
            <a:br>
              <a:rPr lang="en-US" sz="2800" dirty="0" smtClean="0">
                <a:solidFill>
                  <a:schemeClr val="bg1"/>
                </a:solidFill>
                <a:latin typeface="Verdana" pitchFamily="34" charset="0"/>
                <a:ea typeface="Verdana" pitchFamily="34" charset="0"/>
                <a:cs typeface="Verdana" pitchFamily="34" charset="0"/>
              </a:rPr>
            </a:br>
            <a:r>
              <a:rPr lang="ru-RU" sz="2400" dirty="0" smtClean="0">
                <a:latin typeface="Verdana" pitchFamily="34" charset="0"/>
                <a:ea typeface="Verdana" pitchFamily="34" charset="0"/>
                <a:cs typeface="Verdana" pitchFamily="34" charset="0"/>
              </a:rPr>
              <a:t>НУЖ ≠</a:t>
            </a:r>
            <a:endParaRPr lang="ru-RU" sz="2400" dirty="0">
              <a:solidFill>
                <a:schemeClr val="bg1"/>
              </a:solidFill>
              <a:latin typeface="Verdana" pitchFamily="34" charset="0"/>
              <a:ea typeface="Verdana" pitchFamily="34" charset="0"/>
              <a:cs typeface="Verdana" pitchFamily="34" charset="0"/>
            </a:endParaRPr>
          </a:p>
        </p:txBody>
      </p:sp>
      <p:sp>
        <p:nvSpPr>
          <p:cNvPr id="3" name="Объект 2"/>
          <p:cNvSpPr>
            <a:spLocks noGrp="1"/>
          </p:cNvSpPr>
          <p:nvPr>
            <p:ph idx="1"/>
          </p:nvPr>
        </p:nvSpPr>
        <p:spPr/>
        <p:txBody>
          <a:bodyPr>
            <a:normAutofit/>
          </a:bodyPr>
          <a:lstStyle/>
          <a:p>
            <a:pPr>
              <a:buNone/>
            </a:pPr>
            <a:endParaRPr lang="kk-KZ" sz="2400" dirty="0" smtClean="0"/>
          </a:p>
          <a:p>
            <a:pPr>
              <a:buNone/>
            </a:pPr>
            <a:r>
              <a:rPr lang="kk-KZ" sz="2400" dirty="0" smtClean="0"/>
              <a:t>Интерактивтті жүйе  </a:t>
            </a:r>
            <a:r>
              <a:rPr lang="ru-RU" sz="2400" dirty="0" smtClean="0"/>
              <a:t>(</a:t>
            </a:r>
            <a:r>
              <a:rPr lang="en-US" sz="2400" dirty="0" smtClean="0"/>
              <a:t>on</a:t>
            </a:r>
            <a:r>
              <a:rPr lang="ru-RU" sz="2400" dirty="0" smtClean="0"/>
              <a:t>-</a:t>
            </a:r>
            <a:r>
              <a:rPr lang="en-US" sz="2400" dirty="0" smtClean="0"/>
              <a:t>line</a:t>
            </a:r>
            <a:r>
              <a:rPr lang="ru-RU" sz="2400" dirty="0" smtClean="0"/>
              <a:t>)</a:t>
            </a:r>
          </a:p>
          <a:p>
            <a:pPr>
              <a:buNone/>
            </a:pPr>
            <a:r>
              <a:rPr lang="kk-KZ" sz="2400" dirty="0" smtClean="0"/>
              <a:t>Мысалы</a:t>
            </a:r>
            <a:r>
              <a:rPr lang="ru-RU" sz="2400" dirty="0" smtClean="0"/>
              <a:t>:</a:t>
            </a:r>
            <a:r>
              <a:rPr lang="kk-KZ" sz="2400" dirty="0" smtClean="0"/>
              <a:t> билетке тапсырыс беру</a:t>
            </a:r>
            <a:endParaRPr lang="ru-RU" sz="2400" dirty="0" smtClean="0"/>
          </a:p>
          <a:p>
            <a:endParaRPr lang="ru-RU" sz="2400" i="1" dirty="0" smtClean="0">
              <a:latin typeface="Verdana" pitchFamily="34" charset="0"/>
              <a:ea typeface="Verdana" pitchFamily="34" charset="0"/>
              <a:cs typeface="Verdana" pitchFamily="34" charset="0"/>
            </a:endParaRPr>
          </a:p>
          <a:p>
            <a:pPr>
              <a:buNone/>
            </a:pPr>
            <a:r>
              <a:rPr lang="kk-KZ" sz="2400" dirty="0" smtClean="0"/>
              <a:t>Жылдам әрекет ететін жүйе</a:t>
            </a:r>
            <a:endParaRPr lang="ru-RU" sz="2400" dirty="0" smtClean="0"/>
          </a:p>
          <a:p>
            <a:pPr>
              <a:buNone/>
            </a:pPr>
            <a:r>
              <a:rPr lang="kk-KZ" sz="2400" dirty="0" smtClean="0"/>
              <a:t>          Мысалы: бақылау деңгейін жаппай  енгізу</a:t>
            </a:r>
            <a:endParaRPr lang="ru-RU" sz="2400" dirty="0" smtClean="0"/>
          </a:p>
          <a:p>
            <a:endParaRPr lang="ru-RU" sz="1800" dirty="0">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3154422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gradFill>
            <a:gsLst>
              <a:gs pos="0">
                <a:schemeClr val="tx2">
                  <a:lumMod val="60000"/>
                  <a:lumOff val="40000"/>
                </a:schemeClr>
              </a:gs>
              <a:gs pos="80000">
                <a:schemeClr val="accent1">
                  <a:tint val="44500"/>
                  <a:satMod val="160000"/>
                </a:schemeClr>
              </a:gs>
              <a:gs pos="100000">
                <a:schemeClr val="accent1">
                  <a:tint val="23500"/>
                  <a:satMod val="160000"/>
                </a:schemeClr>
              </a:gs>
            </a:gsLst>
            <a:lin ang="2700000" scaled="1"/>
          </a:gradFill>
        </p:spPr>
        <p:txBody>
          <a:bodyPr>
            <a:normAutofit/>
          </a:bodyPr>
          <a:lstStyle/>
          <a:p>
            <a:r>
              <a:rPr lang="kk-KZ" sz="2800" b="1" dirty="0" smtClean="0"/>
              <a:t>Әсер ету</a:t>
            </a:r>
            <a:endParaRPr lang="ru-RU" sz="2800" dirty="0"/>
          </a:p>
        </p:txBody>
      </p:sp>
      <p:grpSp>
        <p:nvGrpSpPr>
          <p:cNvPr id="3" name="Group 30"/>
          <p:cNvGrpSpPr>
            <a:grpSpLocks/>
          </p:cNvGrpSpPr>
          <p:nvPr/>
        </p:nvGrpSpPr>
        <p:grpSpPr bwMode="auto">
          <a:xfrm>
            <a:off x="2214546" y="1643050"/>
            <a:ext cx="5111750" cy="1527175"/>
            <a:chOff x="2245" y="845"/>
            <a:chExt cx="3220" cy="962"/>
          </a:xfrm>
        </p:grpSpPr>
        <p:grpSp>
          <p:nvGrpSpPr>
            <p:cNvPr id="5" name="Group 7"/>
            <p:cNvGrpSpPr>
              <a:grpSpLocks/>
            </p:cNvGrpSpPr>
            <p:nvPr/>
          </p:nvGrpSpPr>
          <p:grpSpPr bwMode="auto">
            <a:xfrm>
              <a:off x="2245" y="1026"/>
              <a:ext cx="1287" cy="781"/>
              <a:chOff x="340" y="1434"/>
              <a:chExt cx="1287" cy="771"/>
            </a:xfrm>
          </p:grpSpPr>
          <p:sp>
            <p:nvSpPr>
              <p:cNvPr id="15" name="Rectangle 8"/>
              <p:cNvSpPr>
                <a:spLocks noChangeArrowheads="1"/>
              </p:cNvSpPr>
              <p:nvPr/>
            </p:nvSpPr>
            <p:spPr bwMode="auto">
              <a:xfrm>
                <a:off x="340" y="1434"/>
                <a:ext cx="816" cy="771"/>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6" name="Text Box 9"/>
              <p:cNvSpPr txBox="1">
                <a:spLocks noChangeArrowheads="1"/>
              </p:cNvSpPr>
              <p:nvPr/>
            </p:nvSpPr>
            <p:spPr bwMode="auto">
              <a:xfrm>
                <a:off x="378" y="1520"/>
                <a:ext cx="1249" cy="5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Уақыт </a:t>
                </a:r>
              </a:p>
              <a:p>
                <a:r>
                  <a:rPr lang="kk-KZ" b="1" dirty="0" smtClean="0"/>
                  <a:t>реакциясының </a:t>
                </a:r>
              </a:p>
              <a:p>
                <a:r>
                  <a:rPr lang="kk-KZ" b="1" dirty="0" smtClean="0"/>
                  <a:t>жүйесі</a:t>
                </a:r>
                <a:endParaRPr lang="ru-RU" dirty="0"/>
              </a:p>
            </p:txBody>
          </p:sp>
        </p:grpSp>
        <p:grpSp>
          <p:nvGrpSpPr>
            <p:cNvPr id="7" name="Group 26"/>
            <p:cNvGrpSpPr>
              <a:grpSpLocks/>
            </p:cNvGrpSpPr>
            <p:nvPr/>
          </p:nvGrpSpPr>
          <p:grpSpPr bwMode="auto">
            <a:xfrm>
              <a:off x="3969" y="845"/>
              <a:ext cx="1496" cy="907"/>
              <a:chOff x="3969" y="709"/>
              <a:chExt cx="1496" cy="907"/>
            </a:xfrm>
          </p:grpSpPr>
          <p:sp>
            <p:nvSpPr>
              <p:cNvPr id="11" name="Oval 10"/>
              <p:cNvSpPr>
                <a:spLocks noChangeArrowheads="1"/>
              </p:cNvSpPr>
              <p:nvPr/>
            </p:nvSpPr>
            <p:spPr bwMode="auto">
              <a:xfrm>
                <a:off x="3969" y="709"/>
                <a:ext cx="1496" cy="907"/>
              </a:xfrm>
              <a:prstGeom prst="ellipse">
                <a:avLst/>
              </a:prstGeom>
              <a:solidFill>
                <a:schemeClr val="accent6">
                  <a:lumMod val="40000"/>
                  <a:lumOff val="60000"/>
                </a:schemeClr>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12" name="Text Box 11"/>
              <p:cNvSpPr txBox="1">
                <a:spLocks noChangeArrowheads="1"/>
              </p:cNvSpPr>
              <p:nvPr/>
            </p:nvSpPr>
            <p:spPr bwMode="auto">
              <a:xfrm>
                <a:off x="4092" y="947"/>
                <a:ext cx="1202" cy="407"/>
              </a:xfrm>
              <a:prstGeom prst="rect">
                <a:avLst/>
              </a:prstGeom>
              <a:solidFill>
                <a:schemeClr val="accent6">
                  <a:lumMod val="40000"/>
                  <a:lumOff val="60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Субъективті факторлар</a:t>
                </a:r>
                <a:endParaRPr lang="ru-RU" dirty="0"/>
              </a:p>
            </p:txBody>
          </p:sp>
        </p:grpSp>
        <p:sp>
          <p:nvSpPr>
            <p:cNvPr id="10" name="Line 14"/>
            <p:cNvSpPr>
              <a:spLocks noChangeShapeType="1"/>
            </p:cNvSpPr>
            <p:nvPr/>
          </p:nvSpPr>
          <p:spPr bwMode="auto">
            <a:xfrm flipH="1">
              <a:off x="3061" y="1298"/>
              <a:ext cx="908" cy="0"/>
            </a:xfrm>
            <a:prstGeom prst="line">
              <a:avLst/>
            </a:prstGeom>
            <a:noFill/>
            <a:ln w="9525">
              <a:solidFill>
                <a:schemeClr val="tx1"/>
              </a:solidFill>
              <a:prstDash val="dash"/>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ru-RU">
                <a:latin typeface="Verdana" pitchFamily="34" charset="0"/>
                <a:ea typeface="Verdana" pitchFamily="34" charset="0"/>
                <a:cs typeface="Verdana" pitchFamily="34" charset="0"/>
              </a:endParaRPr>
            </a:p>
          </p:txBody>
        </p:sp>
      </p:grpSp>
      <p:grpSp>
        <p:nvGrpSpPr>
          <p:cNvPr id="8" name="Group 28"/>
          <p:cNvGrpSpPr>
            <a:grpSpLocks/>
          </p:cNvGrpSpPr>
          <p:nvPr/>
        </p:nvGrpSpPr>
        <p:grpSpPr bwMode="auto">
          <a:xfrm>
            <a:off x="2143108" y="3571876"/>
            <a:ext cx="5492751" cy="2720975"/>
            <a:chOff x="1973" y="1717"/>
            <a:chExt cx="3460" cy="1714"/>
          </a:xfrm>
        </p:grpSpPr>
        <p:grpSp>
          <p:nvGrpSpPr>
            <p:cNvPr id="17" name="Group 15"/>
            <p:cNvGrpSpPr>
              <a:grpSpLocks/>
            </p:cNvGrpSpPr>
            <p:nvPr/>
          </p:nvGrpSpPr>
          <p:grpSpPr bwMode="auto">
            <a:xfrm>
              <a:off x="1973" y="2160"/>
              <a:ext cx="1451" cy="978"/>
              <a:chOff x="330" y="1434"/>
              <a:chExt cx="854" cy="771"/>
            </a:xfrm>
          </p:grpSpPr>
          <p:sp>
            <p:nvSpPr>
              <p:cNvPr id="23" name="Rectangle 16"/>
              <p:cNvSpPr>
                <a:spLocks noChangeArrowheads="1"/>
              </p:cNvSpPr>
              <p:nvPr/>
            </p:nvSpPr>
            <p:spPr bwMode="auto">
              <a:xfrm>
                <a:off x="340" y="1434"/>
                <a:ext cx="816" cy="771"/>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4" name="Text Box 17"/>
              <p:cNvSpPr txBox="1">
                <a:spLocks noChangeArrowheads="1"/>
              </p:cNvSpPr>
              <p:nvPr/>
            </p:nvSpPr>
            <p:spPr bwMode="auto">
              <a:xfrm>
                <a:off x="330" y="1520"/>
                <a:ext cx="854" cy="5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Жылдам әрекет етуші </a:t>
                </a:r>
                <a:endParaRPr lang="ru-RU" dirty="0" smtClean="0"/>
              </a:p>
              <a:p>
                <a:pPr algn="ctr" eaLnBrk="1" hangingPunct="1"/>
                <a:r>
                  <a:rPr lang="kk-KZ" dirty="0" smtClean="0">
                    <a:latin typeface="Verdana" pitchFamily="34" charset="0"/>
                    <a:ea typeface="Verdana" pitchFamily="34" charset="0"/>
                    <a:cs typeface="Verdana" pitchFamily="34" charset="0"/>
                  </a:rPr>
                  <a:t>НУЖ</a:t>
                </a:r>
                <a:endParaRPr lang="ru-RU" dirty="0" smtClean="0">
                  <a:latin typeface="Verdana" pitchFamily="34" charset="0"/>
                  <a:ea typeface="Verdana" pitchFamily="34" charset="0"/>
                  <a:cs typeface="Verdana" pitchFamily="34" charset="0"/>
                </a:endParaRPr>
              </a:p>
              <a:p>
                <a:pPr algn="ctr" eaLnBrk="1" hangingPunct="1"/>
                <a:r>
                  <a:rPr lang="ru-RU" dirty="0" smtClean="0">
                    <a:latin typeface="Verdana" pitchFamily="34" charset="0"/>
                    <a:ea typeface="Verdana" pitchFamily="34" charset="0"/>
                    <a:cs typeface="Verdana" pitchFamily="34" charset="0"/>
                  </a:rPr>
                  <a:t>↑</a:t>
                </a:r>
                <a:endParaRPr lang="ru-RU" dirty="0">
                  <a:latin typeface="Verdana" pitchFamily="34" charset="0"/>
                  <a:ea typeface="Verdana" pitchFamily="34" charset="0"/>
                  <a:cs typeface="Verdana" pitchFamily="34" charset="0"/>
                </a:endParaRPr>
              </a:p>
            </p:txBody>
          </p:sp>
        </p:grpSp>
        <p:grpSp>
          <p:nvGrpSpPr>
            <p:cNvPr id="18" name="Group 24"/>
            <p:cNvGrpSpPr>
              <a:grpSpLocks/>
            </p:cNvGrpSpPr>
            <p:nvPr/>
          </p:nvGrpSpPr>
          <p:grpSpPr bwMode="auto">
            <a:xfrm>
              <a:off x="3969" y="1717"/>
              <a:ext cx="1464" cy="1714"/>
              <a:chOff x="3969" y="1717"/>
              <a:chExt cx="1464" cy="1350"/>
            </a:xfrm>
          </p:grpSpPr>
          <p:sp>
            <p:nvSpPr>
              <p:cNvPr id="21" name="Oval 22"/>
              <p:cNvSpPr>
                <a:spLocks noChangeArrowheads="1"/>
              </p:cNvSpPr>
              <p:nvPr/>
            </p:nvSpPr>
            <p:spPr bwMode="auto">
              <a:xfrm>
                <a:off x="3969" y="1717"/>
                <a:ext cx="1464" cy="135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sp>
            <p:nvSpPr>
              <p:cNvPr id="22" name="Text Box 23"/>
              <p:cNvSpPr txBox="1">
                <a:spLocks noChangeArrowheads="1"/>
              </p:cNvSpPr>
              <p:nvPr/>
            </p:nvSpPr>
            <p:spPr bwMode="auto">
              <a:xfrm>
                <a:off x="4178" y="1894"/>
                <a:ext cx="1202" cy="8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kk-KZ" b="1" dirty="0" smtClean="0"/>
                  <a:t>Объектіге бақылаудың процеске өту жылдамдығы мен басқаруы</a:t>
                </a:r>
                <a:endParaRPr lang="ru-RU" dirty="0" smtClean="0"/>
              </a:p>
              <a:p>
                <a:pPr algn="ctr" eaLnBrk="1" hangingPunct="1"/>
                <a:r>
                  <a:rPr lang="ru-RU" dirty="0" smtClean="0">
                    <a:latin typeface="Verdana" pitchFamily="34" charset="0"/>
                    <a:ea typeface="Verdana" pitchFamily="34" charset="0"/>
                    <a:cs typeface="Verdana" pitchFamily="34" charset="0"/>
                  </a:rPr>
                  <a:t>↑</a:t>
                </a:r>
                <a:endParaRPr lang="ru-RU" dirty="0">
                  <a:latin typeface="Verdana" pitchFamily="34" charset="0"/>
                  <a:ea typeface="Verdana" pitchFamily="34" charset="0"/>
                  <a:cs typeface="Verdana" pitchFamily="34" charset="0"/>
                </a:endParaRPr>
              </a:p>
            </p:txBody>
          </p:sp>
        </p:grpSp>
        <p:sp>
          <p:nvSpPr>
            <p:cNvPr id="20" name="AutoShape 25"/>
            <p:cNvSpPr>
              <a:spLocks noChangeArrowheads="1"/>
            </p:cNvSpPr>
            <p:nvPr/>
          </p:nvSpPr>
          <p:spPr bwMode="auto">
            <a:xfrm>
              <a:off x="3379" y="2432"/>
              <a:ext cx="590" cy="318"/>
            </a:xfrm>
            <a:prstGeom prst="leftArrow">
              <a:avLst>
                <a:gd name="adj1" fmla="val 50000"/>
                <a:gd name="adj2" fmla="val 46384"/>
              </a:avLst>
            </a:prstGeom>
            <a:solidFill>
              <a:schemeClr val="accent6">
                <a:lumMod val="40000"/>
                <a:lumOff val="60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latin typeface="Verdana" pitchFamily="34" charset="0"/>
                <a:ea typeface="Verdana" pitchFamily="34" charset="0"/>
                <a:cs typeface="Verdana" pitchFamily="34" charset="0"/>
              </a:endParaRPr>
            </a:p>
          </p:txBody>
        </p:sp>
      </p:grpSp>
    </p:spTree>
    <p:extLst>
      <p:ext uri="{BB962C8B-B14F-4D97-AF65-F5344CB8AC3E}">
        <p14:creationId xmlns="" xmlns:p14="http://schemas.microsoft.com/office/powerpoint/2010/main" val="3393958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161</TotalTime>
  <Words>882</Words>
  <PresentationFormat>Экран (4:3)</PresentationFormat>
  <Paragraphs>209</Paragraphs>
  <Slides>27</Slides>
  <Notes>22</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Нақты уақыт жүйелерінің даму тарихы. QNX операциялық жүйесі.</vt:lpstr>
      <vt:lpstr> Нақты уақыт жүйесі (real-time system)</vt:lpstr>
      <vt:lpstr> Жүйенің реакция уақыты</vt:lpstr>
      <vt:lpstr> Реакция уақытына тәуелді жүйенің классификациясы</vt:lpstr>
      <vt:lpstr> НУ режимі (real time processing)</vt:lpstr>
      <vt:lpstr> НУЖ (Дональд Гиллиес бойынша)</vt:lpstr>
      <vt:lpstr> Нақты уақыттың режимдері </vt:lpstr>
      <vt:lpstr> НУЖ ≠</vt:lpstr>
      <vt:lpstr>Әсер ету</vt:lpstr>
      <vt:lpstr> Жылдам әрекет етуші жүйені бағалау  </vt:lpstr>
      <vt:lpstr>Квази- нақты уақытының жүйесі</vt:lpstr>
      <vt:lpstr> нақты уақыттың жүйелер түрі</vt:lpstr>
      <vt:lpstr> Ядро және нақты уақыттың операциялық жүйесі</vt:lpstr>
      <vt:lpstr> Функционалды мүмкіндік бойынша ядро мен ОЖ-ң айырмашылығы.</vt:lpstr>
      <vt:lpstr> Нақты уақыттың Операциялық  жүйесі</vt:lpstr>
      <vt:lpstr>     Жалпыға бағытталған ОЖ-ның НУОЖ-нен             айырмашылығы  </vt:lpstr>
      <vt:lpstr>       НУ ОЖ орындалу жүйесі </vt:lpstr>
      <vt:lpstr>      Өңдеу жүйесі  </vt:lpstr>
      <vt:lpstr> Контексттің ауыстырып-қосу уақыты  </vt:lpstr>
      <vt:lpstr>  Ішкі архитектурасындағы операциялық жүйенің айырмашылығы  </vt:lpstr>
      <vt:lpstr> Тапсырмалар, процесстер, ағымдар </vt:lpstr>
      <vt:lpstr> Ағымдардың артықшылықтары  </vt:lpstr>
      <vt:lpstr> Ағыдардың кемшіліктері </vt:lpstr>
      <vt:lpstr>QNX операциялық жүйесі</vt:lpstr>
      <vt:lpstr>QNX операциялық жүйесі</vt:lpstr>
      <vt:lpstr>QNX операциялық жүйесі</vt:lpstr>
      <vt:lpstr>Назарларыңызға рахмет!!!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в СРВ Системы реального времени (real-time system)</dc:title>
  <dc:creator>ZERE</dc:creator>
  <cp:lastModifiedBy>ZERE</cp:lastModifiedBy>
  <cp:revision>38</cp:revision>
  <dcterms:created xsi:type="dcterms:W3CDTF">2014-09-15T16:32:27Z</dcterms:created>
  <dcterms:modified xsi:type="dcterms:W3CDTF">2014-09-16T09:53:48Z</dcterms:modified>
</cp:coreProperties>
</file>